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0" roundtripDataSignature="AMtx7mhMmU4jJ8rPxVCi0QsY1AhPlOfF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Dear colleagues, good morning! </a:t>
            </a:r>
            <a:endParaRPr/>
          </a:p>
          <a:p>
            <a:pPr indent="0" lvl="0" marL="0" rtl="0" algn="l">
              <a:lnSpc>
                <a:spcPct val="100000"/>
              </a:lnSpc>
              <a:spcBef>
                <a:spcPts val="0"/>
              </a:spcBef>
              <a:spcAft>
                <a:spcPts val="0"/>
              </a:spcAft>
              <a:buSzPts val="1400"/>
              <a:buNone/>
            </a:pPr>
            <a:r>
              <a:rPr lang="en-US"/>
              <a:t>My name is Liz Martin-Ruiz, I handle sales and subscriptions at RILM, as well as help with some backend technical projects. </a:t>
            </a:r>
            <a:endParaRPr/>
          </a:p>
          <a:p>
            <a:pPr indent="0" lvl="0" marL="0" rtl="0" algn="l">
              <a:lnSpc>
                <a:spcPct val="100000"/>
              </a:lnSpc>
              <a:spcBef>
                <a:spcPts val="0"/>
              </a:spcBef>
              <a:spcAft>
                <a:spcPts val="0"/>
              </a:spcAft>
              <a:buSzPts val="1400"/>
              <a:buNone/>
            </a:pPr>
            <a:r>
              <a:rPr lang="en-US"/>
              <a:t>2024 is a very exciting year for us with new developments across all RILM’s products. I am very pleased to be here and walk you through RILM’s updates.</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55" name="Google Shape;355;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56" name="Google Shape;356;p1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have two Spanish-language dictionaries edited by Felipe Pedrell in the 1890s. Pedrell was a music critic and music historian and is considered to be one of the fathers of contemporary Spanish music and musicology. These two works, conceived and created in succession, are important Spanish-language musicological texts that reflect musical knowledge at the turn of the 20th century.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Diccionario tecnico, in particular, contains nearly 10,000 entries of genre, form, and instrument definitions, especially including those specific to the Spanish and Hispanic realm.</a:t>
            </a:r>
            <a:endParaRPr/>
          </a:p>
        </p:txBody>
      </p:sp>
      <p:sp>
        <p:nvSpPr>
          <p:cNvPr id="358" name="Google Shape;358;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59" name="Google Shape;359;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86" name="Google Shape;386;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87" name="Google Shape;387;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other two entries for 2024 are in English:</a:t>
            </a:r>
            <a:endParaRPr/>
          </a:p>
          <a:p>
            <a:pPr indent="0" lvl="0" marL="0" rtl="0" algn="l">
              <a:lnSpc>
                <a:spcPct val="100000"/>
              </a:lnSpc>
              <a:spcBef>
                <a:spcPts val="0"/>
              </a:spcBef>
              <a:spcAft>
                <a:spcPts val="0"/>
              </a:spcAft>
              <a:buSzPts val="1400"/>
              <a:buNone/>
            </a:pPr>
            <a:r>
              <a:rPr lang="en-US"/>
              <a:t>A dictionary of Australian music covers a wide spectrum of topics, from ancient Aboriginal traditions to Australian folk and jazz music. It includes entries on composers, performers, pop and rock groups native to Australia as well as leading musicologists, critics, broadcasters, educators, and researchers.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Musical instrument makers of New York  chronicles craftsmen from the obscure luthier Geoffrey Stafford in 1691 to the plethora of instrument makers at the height of the city's instrument production in the 1890s, through to the Depression era. Aside from providing a record of these instrument makers, the dictionary offers a historical study of an urban trade that is ultimately tied to the growth and development of the city.</a:t>
            </a:r>
            <a:endParaRPr/>
          </a:p>
        </p:txBody>
      </p:sp>
      <p:sp>
        <p:nvSpPr>
          <p:cNvPr id="389" name="Google Shape;389;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90" name="Google Shape;390;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17" name="Google Shape;417;p1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18" name="Google Shape;418;p1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MGG Online was the first resource to launch on the platform seven years ago, and since then it has seen hundreds of new and newly written articles.</a:t>
            </a:r>
            <a:endParaRPr/>
          </a:p>
          <a:p>
            <a:pPr indent="0" lvl="0" marL="0" rtl="0" algn="l">
              <a:lnSpc>
                <a:spcPct val="100000"/>
              </a:lnSpc>
              <a:spcBef>
                <a:spcPts val="0"/>
              </a:spcBef>
              <a:spcAft>
                <a:spcPts val="0"/>
              </a:spcAft>
              <a:buSzPts val="1400"/>
              <a:buNone/>
            </a:pPr>
            <a:r>
              <a:rPr lang="en-US"/>
              <a:t>MGG Online’s new content is increasingly shaped by a move from updating existing articles to adding new articles and incorporating new subject areas. New articles align with MGG Online’s long-term thematic commitment to adding articles on topics about North America, classical singers, contemporary composers and performers, and popular musicians, which continues into 2024. Furthermore, new versions of large-scale articles such as those on Beethoven, Haydn, and the Romantic era are in preparation. </a:t>
            </a:r>
            <a:endParaRPr/>
          </a:p>
        </p:txBody>
      </p:sp>
      <p:sp>
        <p:nvSpPr>
          <p:cNvPr id="420" name="Google Shape;420;p1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21" name="Google Shape;421;p1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44" name="Google Shape;444;p1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45" name="Google Shape;445;p1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 2023, a highly productive year for MGG Online, new entries included composer Florence Price, contemporary composer Terrence Blanchard, and popular music group Public Enemy, among many more. Of special note is a comprehensive topic article on digital humanities. The scope of these articles, which includes thorough works lists, bibliographies, and topic insights, brings rich new content to the encyclopedia collection. </a:t>
            </a:r>
            <a:endParaRPr/>
          </a:p>
        </p:txBody>
      </p:sp>
      <p:sp>
        <p:nvSpPr>
          <p:cNvPr id="447" name="Google Shape;447;p1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48" name="Google Shape;448;p1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76" name="Google Shape;476;p2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77" name="Google Shape;477;p2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site also added a free article that can be found on mgg-online.com and demonstrates all of MGG Online’s functionalities within a single entry. It was first set to Geesa zur Nieden’s s discussion of the opera house and now highlights the article on Arnold Shonberg. This free article will be replaced on a regular basis, so please check back to see more free content.</a:t>
            </a:r>
            <a:endParaRPr/>
          </a:p>
        </p:txBody>
      </p:sp>
      <p:sp>
        <p:nvSpPr>
          <p:cNvPr id="479" name="Google Shape;479;p2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80" name="Google Shape;480;p2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05" name="Google Shape;505;p2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06" name="Google Shape;506;p2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Adding to the encyclopedia offering for RILM is DEUMM Online. In 2021, RILM acquired full rights to the entire content of this important universal Italian-language music encyclopedia.  </a:t>
            </a:r>
            <a:endParaRPr/>
          </a:p>
          <a:p>
            <a:pPr indent="0" lvl="0" marL="0" rtl="0" algn="l">
              <a:spcBef>
                <a:spcPts val="0"/>
              </a:spcBef>
              <a:spcAft>
                <a:spcPts val="0"/>
              </a:spcAft>
              <a:buClr>
                <a:schemeClr val="dk1"/>
              </a:buClr>
              <a:buSzPts val="1400"/>
              <a:buFont typeface="Arial"/>
              <a:buNone/>
            </a:pPr>
            <a:r>
              <a:rPr lang="en-US"/>
              <a:t>DEUMM is one of only five existing large national encyclopedias of music and as such it is very exciting that two of them will be now available on RILMs platform EGRET, where DEUMM will join MGG Online. </a:t>
            </a:r>
            <a:endParaRPr/>
          </a:p>
        </p:txBody>
      </p:sp>
      <p:sp>
        <p:nvSpPr>
          <p:cNvPr id="508" name="Google Shape;508;p2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09" name="Google Shape;509;p2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32" name="Google Shape;532;p2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33" name="Google Shape;533;p2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2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Dizionario enciclopedico universale della musica e dei musicisti, (DEUMM) was published in print between the 1980s and 2005 under the editorship of Alberto Basso.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original DEUMM encyclopedia was published in 17 volumes, divided in three sections, …</a:t>
            </a:r>
            <a:endParaRPr/>
          </a:p>
        </p:txBody>
      </p:sp>
      <p:sp>
        <p:nvSpPr>
          <p:cNvPr id="535" name="Google Shape;535;p2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36" name="Google Shape;536;p2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59" name="Google Shape;559;p2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60" name="Google Shape;560;p2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2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…containing a total of some 35,000 entries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All of the original content has been scanned, tagged with semantic tags, and imported in RILM’s EGRET editorial platform. </a:t>
            </a:r>
            <a:endParaRPr/>
          </a:p>
        </p:txBody>
      </p:sp>
      <p:sp>
        <p:nvSpPr>
          <p:cNvPr id="562" name="Google Shape;562;p2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63" name="Google Shape;563;p2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87" name="Google Shape;587;p3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88" name="Google Shape;588;p3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p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Adding to the print content, DEUMM Online includes new and </a:t>
            </a:r>
            <a:r>
              <a:rPr lang="en-US"/>
              <a:t>Updated content  …</a:t>
            </a:r>
            <a:endParaRPr/>
          </a:p>
          <a:p>
            <a:pPr indent="0" lvl="0" marL="0" rtl="0" algn="l">
              <a:spcBef>
                <a:spcPts val="0"/>
              </a:spcBef>
              <a:spcAft>
                <a:spcPts val="0"/>
              </a:spcAft>
              <a:buClr>
                <a:schemeClr val="dk1"/>
              </a:buClr>
              <a:buSzPts val="1400"/>
              <a:buFont typeface="Arial"/>
              <a:buNone/>
            </a:pPr>
            <a:r>
              <a:rPr lang="en-US"/>
              <a:t>It also bring essential New features that make DEUMM Online easy to use.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All our encyclopedic products, including DEUMM Online, will be continuously supplemented with new and updated entries reflecting new trends in music scholarship with a significant portion of added entries on subjects, particularly in the areas of popular music, film music, jazz, traditional music, and world music.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590" name="Google Shape;590;p3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91" name="Google Shape;591;p3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25" name="Google Shape;625;p2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26" name="Google Shape;626;p2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And we have one more resource joining the Egret platform. We are very excited to announce RAPMM, the RILM Archive of Popular Music Magazines. It houses a digital collection of independently published popular music magazines and fanzines that are not readily available in libraries and archives. Scheduled to launch in late fall of 2024, RAPMM will bring together approximately 125 of these publications in one place, with front-to-back issues of titles scanned directly from their sources in high resolution and made available in digital form. This represents 2,000 issues, or 100,000 pages, in multiple languages and from different countries. The coverage ranges from the 1970s to the present day. </a:t>
            </a:r>
            <a:endParaRPr/>
          </a:p>
        </p:txBody>
      </p:sp>
      <p:sp>
        <p:nvSpPr>
          <p:cNvPr id="628" name="Google Shape;628;p2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29" name="Google Shape;629;p2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5" name="Google Shape;115;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16" name="Google Shape;116;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our list of resources, divided by the platform they are available on. The products highlighted in yellow are our newest and upcoming releases. </a:t>
            </a:r>
            <a:endParaRPr/>
          </a:p>
        </p:txBody>
      </p:sp>
      <p:sp>
        <p:nvSpPr>
          <p:cNvPr id="118" name="Google Shape;118;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9" name="Google Shape;119;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52" name="Google Shape;652;p2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53" name="Google Shape;653;p2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collection offers a wide spectrum of publications from familiar mainstream independent publishers to niche magazines and fanzines. Carefully curated, RAPMM, in line with RILM’s mission, seeks to document the world’s knowledge about music as covered by zines, with publications from countries such as Australia, Canada, China, Colombia, Germany, Spain, the United Kingdom, and the United States. </a:t>
            </a:r>
            <a:endParaRPr/>
          </a:p>
        </p:txBody>
      </p:sp>
      <p:sp>
        <p:nvSpPr>
          <p:cNvPr id="655" name="Google Shape;655;p2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56" name="Google Shape;656;p2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2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81" name="Google Shape;681;p2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82" name="Google Shape;682;p2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zines offer first-hand accounts of musical scenes written by journalists, critics, artists, and fans. Some zines trace musical aesthetics, genres, and particular scenes where the publication's culture emerged, such as London, New York, and Los Angeles. Others address topics such as sound production and musical instruments. The content of RAPMM  documents historical and current data, musical contexts, and worldviews of the creators’ lived experiences. </a:t>
            </a:r>
            <a:endParaRPr/>
          </a:p>
        </p:txBody>
      </p:sp>
      <p:sp>
        <p:nvSpPr>
          <p:cNvPr id="684" name="Google Shape;684;p2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85" name="Google Shape;685;p2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2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10" name="Google Shape;710;p2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711" name="Google Shape;711;p2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 name="Google Shape;712;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These publications include: </a:t>
            </a:r>
            <a:endParaRPr/>
          </a:p>
          <a:p>
            <a:pPr indent="0" lvl="0" marL="0" rtl="0" algn="l">
              <a:lnSpc>
                <a:spcPct val="100000"/>
              </a:lnSpc>
              <a:spcBef>
                <a:spcPts val="0"/>
              </a:spcBef>
              <a:spcAft>
                <a:spcPts val="0"/>
              </a:spcAft>
              <a:buSzPts val="1400"/>
              <a:buNone/>
            </a:pPr>
            <a:r>
              <a:rPr lang="en-US"/>
              <a:t>●  Articles on the history of musical movements and their relation to politics and society, social movements from punk to feminism, subcultures, and stylistic shifts </a:t>
            </a:r>
            <a:endParaRPr/>
          </a:p>
          <a:p>
            <a:pPr indent="0" lvl="0" marL="0" rtl="0" algn="l">
              <a:lnSpc>
                <a:spcPct val="100000"/>
              </a:lnSpc>
              <a:spcBef>
                <a:spcPts val="0"/>
              </a:spcBef>
              <a:spcAft>
                <a:spcPts val="0"/>
              </a:spcAft>
              <a:buSzPts val="1400"/>
              <a:buNone/>
            </a:pPr>
            <a:r>
              <a:rPr lang="en-US"/>
              <a:t>●  Interviews </a:t>
            </a:r>
            <a:endParaRPr/>
          </a:p>
          <a:p>
            <a:pPr indent="0" lvl="0" marL="0" rtl="0" algn="l">
              <a:lnSpc>
                <a:spcPct val="100000"/>
              </a:lnSpc>
              <a:spcBef>
                <a:spcPts val="0"/>
              </a:spcBef>
              <a:spcAft>
                <a:spcPts val="0"/>
              </a:spcAft>
              <a:buSzPts val="1400"/>
              <a:buNone/>
            </a:pPr>
            <a:r>
              <a:rPr lang="en-US"/>
              <a:t>●  Band profiles </a:t>
            </a:r>
            <a:endParaRPr/>
          </a:p>
          <a:p>
            <a:pPr indent="0" lvl="0" marL="0" rtl="0" algn="l">
              <a:lnSpc>
                <a:spcPct val="100000"/>
              </a:lnSpc>
              <a:spcBef>
                <a:spcPts val="0"/>
              </a:spcBef>
              <a:spcAft>
                <a:spcPts val="0"/>
              </a:spcAft>
              <a:buSzPts val="1400"/>
              <a:buNone/>
            </a:pPr>
            <a:r>
              <a:rPr lang="en-US"/>
              <a:t>●  Album reviews and charts, and history of record labels </a:t>
            </a:r>
            <a:endParaRPr/>
          </a:p>
          <a:p>
            <a:pPr indent="0" lvl="0" marL="0" rtl="0" algn="l">
              <a:lnSpc>
                <a:spcPct val="100000"/>
              </a:lnSpc>
              <a:spcBef>
                <a:spcPts val="0"/>
              </a:spcBef>
              <a:spcAft>
                <a:spcPts val="0"/>
              </a:spcAft>
              <a:buSzPts val="1400"/>
              <a:buNone/>
            </a:pPr>
            <a:r>
              <a:rPr lang="en-US"/>
              <a:t>●  Topics that traverse a wide range of popular music genres, including punk, rock, indie music, post-punk, grunge, hip hop, women’s music, world music, psychedelia, noise, alternative music, jazz, and country music</a:t>
            </a:r>
            <a:endParaRPr/>
          </a:p>
        </p:txBody>
      </p:sp>
      <p:sp>
        <p:nvSpPr>
          <p:cNvPr id="713" name="Google Shape;713;p2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14" name="Google Shape;714;p2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39" name="Google Shape;739;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740" name="Google Shape;740;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1" name="Google Shape;741;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Moving on to our more recent endeavor, we have begun publishing several of our print publications digitally. A year ago we launched the third edition of The RILM Manual of Style, only available in an e-book format. There are several ways of accessing the manual, … More of RILM’s publications are being prepared for e-book publication in the near future.</a:t>
            </a:r>
            <a:endParaRPr/>
          </a:p>
        </p:txBody>
      </p:sp>
      <p:sp>
        <p:nvSpPr>
          <p:cNvPr id="742" name="Google Shape;742;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43" name="Google Shape;743;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3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68" name="Google Shape;768;p3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769" name="Google Shape;769;p3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p3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rPr lang="en-US"/>
              <a:t>Thank you for listening to RILM’s latest updates. </a:t>
            </a:r>
            <a:r>
              <a:rPr lang="en-US"/>
              <a:t>This handy QR code will take you to our Linktree with more information on all the resources I spoke about.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 happy to answer any questions now. </a:t>
            </a:r>
            <a:endParaRPr/>
          </a:p>
          <a:p>
            <a:pPr indent="0" lvl="0" marL="0" rtl="0" algn="l">
              <a:lnSpc>
                <a:spcPct val="100000"/>
              </a:lnSpc>
              <a:spcBef>
                <a:spcPts val="0"/>
              </a:spcBef>
              <a:spcAft>
                <a:spcPts val="0"/>
              </a:spcAft>
              <a:buSzPts val="1400"/>
              <a:buNone/>
            </a:pPr>
            <a:r>
              <a:t/>
            </a:r>
            <a:endParaRPr/>
          </a:p>
        </p:txBody>
      </p:sp>
      <p:sp>
        <p:nvSpPr>
          <p:cNvPr id="771" name="Google Shape;771;p3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72" name="Google Shape;772;p3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52" name="Google Shape;152;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53" name="Google Shape;153;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RILM Abstracts database has been rapidly growing, both in content and in numbers.</a:t>
            </a:r>
            <a:endParaRPr/>
          </a:p>
          <a:p>
            <a:pPr indent="0" lvl="0" marL="0" rtl="0" algn="l">
              <a:lnSpc>
                <a:spcPct val="100000"/>
              </a:lnSpc>
              <a:spcBef>
                <a:spcPts val="0"/>
              </a:spcBef>
              <a:spcAft>
                <a:spcPts val="0"/>
              </a:spcAft>
              <a:buSzPts val="1400"/>
              <a:buNone/>
            </a:pPr>
            <a:r>
              <a:t/>
            </a:r>
            <a:endParaRPr/>
          </a:p>
        </p:txBody>
      </p:sp>
      <p:sp>
        <p:nvSpPr>
          <p:cNvPr id="155" name="Google Shape;155;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56" name="Google Shape;156;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78" name="Google Shape;178;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79" name="Google Shape;179;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full-text enhancement of RILM Abstracts originally launched in 2016 with 240 FT. </a:t>
            </a:r>
            <a:endParaRPr/>
          </a:p>
          <a:p>
            <a:pPr indent="0" lvl="0" marL="0" rtl="0" algn="l">
              <a:lnSpc>
                <a:spcPct val="100000"/>
              </a:lnSpc>
              <a:spcBef>
                <a:spcPts val="0"/>
              </a:spcBef>
              <a:spcAft>
                <a:spcPts val="0"/>
              </a:spcAft>
              <a:buSzPts val="1400"/>
              <a:buNone/>
            </a:pPr>
            <a:r>
              <a:rPr lang="en-US"/>
              <a:t>Since then, a total of 40 new FT journals have been added in four annual installments, bringing the FT collection to the current 280 journal titles, with over 475,000 PDFs available through EBSCO.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month, ten new full-text journal titles will be released.</a:t>
            </a:r>
            <a:endParaRPr/>
          </a:p>
        </p:txBody>
      </p:sp>
      <p:sp>
        <p:nvSpPr>
          <p:cNvPr id="181" name="Google Shape;181;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82" name="Google Shape;182;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05" name="Google Shape;205;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06" name="Google Shape;206;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These new additions include periodicals published in Australia, Chile, Lithuania, and Belgium, among others.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When we license new journals for RAFT and select titles for annual release, we follow three major criteria:  one of which is limited availabity,  and, five of the forthcoming new titles are not available on any other online platform .</a:t>
            </a:r>
            <a:endParaRPr/>
          </a:p>
        </p:txBody>
      </p:sp>
      <p:sp>
        <p:nvSpPr>
          <p:cNvPr id="208" name="Google Shape;208;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09" name="Google Shape;209;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41" name="Google Shape;241;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42" name="Google Shape;242;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other indexing resource, IPM, is the digital finding aid for locating musical works contained in collections, sets, and series. You will find bibliographic records for each volume as well as granular details for each individual piece of music in said volume, like genre, score format, opus and catalog numbers.</a:t>
            </a:r>
            <a:endParaRPr/>
          </a:p>
        </p:txBody>
      </p:sp>
      <p:sp>
        <p:nvSpPr>
          <p:cNvPr id="244" name="Google Shape;244;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45" name="Google Shape;245;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67" name="Google Shape;267;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68" name="Google Shape;268;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With more musical scores appearing in digital formats, IPM's mission has expanded to now include indexing digital, open-access editions where available. These scores are now easily searchable thanks to a full-text limiter button on the search screen, shown here.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Currently there are just over 10,000 records with full-text links, with more being added regularly</a:t>
            </a:r>
            <a:endParaRPr/>
          </a:p>
        </p:txBody>
      </p:sp>
      <p:sp>
        <p:nvSpPr>
          <p:cNvPr id="270" name="Google Shape;270;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71" name="Google Shape;271;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01" name="Google Shape;301;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02" name="Google Shape;302;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Let's say you are searching for Mozart's piano concerto, K.450; you find the record and see that in the URL field there is a direct link to the score. (Outlined here in the red box) Clicking the link opens to the desired piece (shown on the right). These links are available for the complete run of the NMA and also for other series like the English Heritage Music Series, Carl Nielsen Edition, Fontes musicae in Polonia, and early editions of the complete works of Mendelssohn, Liszt, Schubert, Händel, Beethoven, and Schumann.</a:t>
            </a:r>
            <a:endParaRPr/>
          </a:p>
        </p:txBody>
      </p:sp>
      <p:sp>
        <p:nvSpPr>
          <p:cNvPr id="304" name="Google Shape;304;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05" name="Google Shape;305;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29" name="Google Shape;329;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30" name="Google Shape;330;p1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Besides indexing, we have several full text reference resources. RILM Music Encyclopedias, our music encyclopedia collection, has four new entries for 2024. This brings the total to 69 full-text dictionaries and encyclopedias that span multiple countries, languages, and music-related topics.</a:t>
            </a:r>
            <a:endParaRPr/>
          </a:p>
        </p:txBody>
      </p:sp>
      <p:sp>
        <p:nvSpPr>
          <p:cNvPr id="332" name="Google Shape;332;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33" name="Google Shape;333;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4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4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4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4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p:nvPr>
            <p:ph idx="2" type="pic"/>
          </p:nvPr>
        </p:nvSpPr>
        <p:spPr>
          <a:xfrm>
            <a:off x="1792288" y="612775"/>
            <a:ext cx="5486400" cy="4114800"/>
          </a:xfrm>
          <a:prstGeom prst="rect">
            <a:avLst/>
          </a:prstGeom>
          <a:noFill/>
          <a:ln>
            <a:noFill/>
          </a:ln>
        </p:spPr>
      </p:sp>
      <p:sp>
        <p:nvSpPr>
          <p:cNvPr id="68" name="Google Shape;68;p4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2.png"/><Relationship Id="rId9" Type="http://schemas.openxmlformats.org/officeDocument/2006/relationships/hyperlink" Target="mailto:imcgorray@rilm.org" TargetMode="External"/><Relationship Id="rId5" Type="http://schemas.openxmlformats.org/officeDocument/2006/relationships/image" Target="../media/image1.png"/><Relationship Id="rId6" Type="http://schemas.openxmlformats.org/officeDocument/2006/relationships/hyperlink" Target="mailto:jvazanova@rilm.org" TargetMode="External"/><Relationship Id="rId7" Type="http://schemas.openxmlformats.org/officeDocument/2006/relationships/hyperlink" Target="mailto:emartin@rilm.org" TargetMode="External"/><Relationship Id="rId8" Type="http://schemas.openxmlformats.org/officeDocument/2006/relationships/hyperlink" Target="mailto:emartin@rilm.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28.png"/><Relationship Id="rId5" Type="http://schemas.openxmlformats.org/officeDocument/2006/relationships/image" Target="../media/image2.png"/><Relationship Id="rId6" Type="http://schemas.openxmlformats.org/officeDocument/2006/relationships/image" Target="../media/image25.jpg"/><Relationship Id="rId7" Type="http://schemas.openxmlformats.org/officeDocument/2006/relationships/image" Target="../media/image35.jpg"/><Relationship Id="rId8" Type="http://schemas.openxmlformats.org/officeDocument/2006/relationships/image" Target="../media/image3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28.png"/><Relationship Id="rId5" Type="http://schemas.openxmlformats.org/officeDocument/2006/relationships/image" Target="../media/image2.png"/><Relationship Id="rId6" Type="http://schemas.openxmlformats.org/officeDocument/2006/relationships/image" Target="../media/image25.jpg"/><Relationship Id="rId7" Type="http://schemas.openxmlformats.org/officeDocument/2006/relationships/image" Target="../media/image26.jpg"/><Relationship Id="rId8"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39.png"/><Relationship Id="rId5" Type="http://schemas.openxmlformats.org/officeDocument/2006/relationships/image" Target="../media/image2.png"/><Relationship Id="rId6" Type="http://schemas.openxmlformats.org/officeDocument/2006/relationships/image" Target="../media/image32.jpg"/><Relationship Id="rId7" Type="http://schemas.openxmlformats.org/officeDocument/2006/relationships/image" Target="../media/image41.png"/><Relationship Id="rId8" Type="http://schemas.openxmlformats.org/officeDocument/2006/relationships/image" Target="../media/image5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39.png"/><Relationship Id="rId11" Type="http://schemas.openxmlformats.org/officeDocument/2006/relationships/image" Target="../media/image36.png"/><Relationship Id="rId10" Type="http://schemas.openxmlformats.org/officeDocument/2006/relationships/image" Target="../media/image37.png"/><Relationship Id="rId9" Type="http://schemas.openxmlformats.org/officeDocument/2006/relationships/image" Target="../media/image63.png"/><Relationship Id="rId5" Type="http://schemas.openxmlformats.org/officeDocument/2006/relationships/image" Target="../media/image2.png"/><Relationship Id="rId6" Type="http://schemas.openxmlformats.org/officeDocument/2006/relationships/image" Target="../media/image32.jpg"/><Relationship Id="rId7" Type="http://schemas.openxmlformats.org/officeDocument/2006/relationships/image" Target="../media/image54.jpg"/><Relationship Id="rId8"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39.png"/><Relationship Id="rId5" Type="http://schemas.openxmlformats.org/officeDocument/2006/relationships/image" Target="../media/image2.png"/><Relationship Id="rId6" Type="http://schemas.openxmlformats.org/officeDocument/2006/relationships/image" Target="../media/image32.jpg"/><Relationship Id="rId7" Type="http://schemas.openxmlformats.org/officeDocument/2006/relationships/image" Target="../media/image54.jpg"/><Relationship Id="rId8"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45.png"/><Relationship Id="rId5" Type="http://schemas.openxmlformats.org/officeDocument/2006/relationships/image" Target="../media/image2.png"/><Relationship Id="rId6" Type="http://schemas.openxmlformats.org/officeDocument/2006/relationships/image" Target="../media/image43.jpg"/><Relationship Id="rId7" Type="http://schemas.openxmlformats.org/officeDocument/2006/relationships/image" Target="../media/image57.png"/><Relationship Id="rId8"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45.png"/><Relationship Id="rId5" Type="http://schemas.openxmlformats.org/officeDocument/2006/relationships/image" Target="../media/image2.png"/><Relationship Id="rId6" Type="http://schemas.openxmlformats.org/officeDocument/2006/relationships/image" Target="../media/image4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45.png"/><Relationship Id="rId5" Type="http://schemas.openxmlformats.org/officeDocument/2006/relationships/image" Target="../media/image2.png"/><Relationship Id="rId6" Type="http://schemas.openxmlformats.org/officeDocument/2006/relationships/image" Target="../media/image4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45.png"/><Relationship Id="rId5" Type="http://schemas.openxmlformats.org/officeDocument/2006/relationships/image" Target="../media/image2.png"/><Relationship Id="rId6" Type="http://schemas.openxmlformats.org/officeDocument/2006/relationships/image" Target="../media/image43.jpg"/><Relationship Id="rId7" Type="http://schemas.openxmlformats.org/officeDocument/2006/relationships/image" Target="../media/image6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48.png"/><Relationship Id="rId5" Type="http://schemas.openxmlformats.org/officeDocument/2006/relationships/image" Target="../media/image2.png"/><Relationship Id="rId6" Type="http://schemas.openxmlformats.org/officeDocument/2006/relationships/image" Target="../media/image56.png"/><Relationship Id="rId7" Type="http://schemas.openxmlformats.org/officeDocument/2006/relationships/image" Target="../media/image51.png"/><Relationship Id="rId8"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3.png"/><Relationship Id="rId10" Type="http://schemas.openxmlformats.org/officeDocument/2006/relationships/image" Target="../media/image5.pn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9.png"/><Relationship Id="rId8"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48.png"/><Relationship Id="rId9" Type="http://schemas.openxmlformats.org/officeDocument/2006/relationships/image" Target="../media/image67.jpg"/><Relationship Id="rId5" Type="http://schemas.openxmlformats.org/officeDocument/2006/relationships/image" Target="../media/image2.png"/><Relationship Id="rId6" Type="http://schemas.openxmlformats.org/officeDocument/2006/relationships/image" Target="../media/image56.png"/><Relationship Id="rId7" Type="http://schemas.openxmlformats.org/officeDocument/2006/relationships/image" Target="../media/image59.jpg"/><Relationship Id="rId8" Type="http://schemas.openxmlformats.org/officeDocument/2006/relationships/image" Target="../media/image5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48.png"/><Relationship Id="rId9" Type="http://schemas.openxmlformats.org/officeDocument/2006/relationships/image" Target="../media/image60.jpg"/><Relationship Id="rId5" Type="http://schemas.openxmlformats.org/officeDocument/2006/relationships/image" Target="../media/image2.png"/><Relationship Id="rId6" Type="http://schemas.openxmlformats.org/officeDocument/2006/relationships/image" Target="../media/image56.png"/><Relationship Id="rId7" Type="http://schemas.openxmlformats.org/officeDocument/2006/relationships/image" Target="../media/image65.jpg"/><Relationship Id="rId8" Type="http://schemas.openxmlformats.org/officeDocument/2006/relationships/image" Target="../media/image6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48.png"/><Relationship Id="rId9" Type="http://schemas.openxmlformats.org/officeDocument/2006/relationships/image" Target="../media/image70.jpg"/><Relationship Id="rId5" Type="http://schemas.openxmlformats.org/officeDocument/2006/relationships/image" Target="../media/image2.png"/><Relationship Id="rId6" Type="http://schemas.openxmlformats.org/officeDocument/2006/relationships/image" Target="../media/image56.png"/><Relationship Id="rId7" Type="http://schemas.openxmlformats.org/officeDocument/2006/relationships/image" Target="../media/image64.jpg"/><Relationship Id="rId8" Type="http://schemas.openxmlformats.org/officeDocument/2006/relationships/image" Target="../media/image7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image" Target="../media/image69.png"/><Relationship Id="rId11" Type="http://schemas.openxmlformats.org/officeDocument/2006/relationships/hyperlink" Target="mailto:ebookinfo@ebsco.com" TargetMode="External"/><Relationship Id="rId10" Type="http://schemas.openxmlformats.org/officeDocument/2006/relationships/hyperlink" Target="https://www.gobi3.com/Pages/Login.aspx" TargetMode="External"/><Relationship Id="rId9" Type="http://schemas.openxmlformats.org/officeDocument/2006/relationships/hyperlink" Target="https://www.gobi3.com/Pages/Login.aspx" TargetMode="External"/><Relationship Id="rId5" Type="http://schemas.openxmlformats.org/officeDocument/2006/relationships/image" Target="../media/image2.png"/><Relationship Id="rId6" Type="http://schemas.openxmlformats.org/officeDocument/2006/relationships/image" Target="../media/image72.png"/><Relationship Id="rId7" Type="http://schemas.openxmlformats.org/officeDocument/2006/relationships/image" Target="../media/image71.png"/><Relationship Id="rId8" Type="http://schemas.openxmlformats.org/officeDocument/2006/relationships/hyperlink" Target="https://ecm.ebscohost.com/Books/Titles/TitleDetail?ProductId=3568818&amp;IsTitleRemovable=False&amp;ListId=0&amp;CurrentPage=1&amp;CurrentSortField=Relevance&amp;CurrentSortDirection=Descending&amp;ResultsPerPage=20&amp;idInList=0&amp;isSubjectSetCollection=False&amp;collectionId=0&amp;returnLocation=ResultList&amp;q=(TX%20%22rilm%2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6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29.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5.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5.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5.png"/><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27.png"/><Relationship Id="rId8"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28.png"/><Relationship Id="rId5" Type="http://schemas.openxmlformats.org/officeDocument/2006/relationships/image" Target="../media/image2.png"/><Relationship Id="rId6" Type="http://schemas.openxmlformats.org/officeDocument/2006/relationships/image" Target="../media/image25.jpg"/><Relationship Id="rId7"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93" name="Google Shape;93;p1"/>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4">
              <a:alphaModFix/>
            </a:blip>
            <a:stretch>
              <a:fillRect b="0" l="0" r="0" t="0"/>
            </a:stretch>
          </a:blipFill>
          <a:ln>
            <a:noFill/>
          </a:ln>
        </p:spPr>
      </p:sp>
      <p:grpSp>
        <p:nvGrpSpPr>
          <p:cNvPr id="94" name="Google Shape;94;p1"/>
          <p:cNvGrpSpPr/>
          <p:nvPr/>
        </p:nvGrpSpPr>
        <p:grpSpPr>
          <a:xfrm>
            <a:off x="5547997" y="9522797"/>
            <a:ext cx="104772" cy="430262"/>
            <a:chOff x="0" y="-85725"/>
            <a:chExt cx="27594" cy="113319"/>
          </a:xfrm>
        </p:grpSpPr>
        <p:sp>
          <p:nvSpPr>
            <p:cNvPr id="95" name="Google Shape;95;p1"/>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96" name="Google Shape;96;p1"/>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7" name="Google Shape;97;p1"/>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99" name="Google Shape;99;p1"/>
          <p:cNvGrpSpPr/>
          <p:nvPr/>
        </p:nvGrpSpPr>
        <p:grpSpPr>
          <a:xfrm>
            <a:off x="10595540" y="9522797"/>
            <a:ext cx="104772" cy="430262"/>
            <a:chOff x="0" y="-85725"/>
            <a:chExt cx="27594" cy="113319"/>
          </a:xfrm>
        </p:grpSpPr>
        <p:sp>
          <p:nvSpPr>
            <p:cNvPr id="100" name="Google Shape;100;p1"/>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101" name="Google Shape;101;p1"/>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1"/>
          <p:cNvGrpSpPr/>
          <p:nvPr/>
        </p:nvGrpSpPr>
        <p:grpSpPr>
          <a:xfrm>
            <a:off x="15869517" y="9539307"/>
            <a:ext cx="104772" cy="430262"/>
            <a:chOff x="0" y="-85725"/>
            <a:chExt cx="27594" cy="113319"/>
          </a:xfrm>
        </p:grpSpPr>
        <p:sp>
          <p:nvSpPr>
            <p:cNvPr id="103" name="Google Shape;103;p1"/>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104" name="Google Shape;104;p1"/>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
          <p:cNvSpPr/>
          <p:nvPr/>
        </p:nvSpPr>
        <p:spPr>
          <a:xfrm>
            <a:off x="318054" y="270397"/>
            <a:ext cx="2309548" cy="1140663"/>
          </a:xfrm>
          <a:custGeom>
            <a:rect b="b" l="l" r="r" t="t"/>
            <a:pathLst>
              <a:path extrusionOk="0" h="1140663" w="2309548">
                <a:moveTo>
                  <a:pt x="0" y="0"/>
                </a:moveTo>
                <a:lnTo>
                  <a:pt x="2309548" y="0"/>
                </a:lnTo>
                <a:lnTo>
                  <a:pt x="2309548" y="1140663"/>
                </a:lnTo>
                <a:lnTo>
                  <a:pt x="0" y="1140663"/>
                </a:lnTo>
                <a:lnTo>
                  <a:pt x="0" y="0"/>
                </a:lnTo>
                <a:close/>
              </a:path>
            </a:pathLst>
          </a:custGeom>
          <a:blipFill rotWithShape="1">
            <a:blip r:embed="rId5">
              <a:alphaModFix/>
            </a:blip>
            <a:stretch>
              <a:fillRect b="0" l="0" r="0" t="0"/>
            </a:stretch>
          </a:blipFill>
          <a:ln>
            <a:noFill/>
          </a:ln>
        </p:spPr>
      </p:sp>
      <p:sp>
        <p:nvSpPr>
          <p:cNvPr id="106" name="Google Shape;106;p1"/>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107" name="Google Shape;107;p1"/>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108" name="Google Shape;108;p1"/>
          <p:cNvSpPr txBox="1"/>
          <p:nvPr/>
        </p:nvSpPr>
        <p:spPr>
          <a:xfrm>
            <a:off x="5354499" y="2489625"/>
            <a:ext cx="11585700" cy="15459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Clr>
                <a:srgbClr val="000000"/>
              </a:buClr>
              <a:buSzPts val="10043"/>
              <a:buFont typeface="Arial"/>
              <a:buNone/>
            </a:pPr>
            <a:r>
              <a:rPr b="0" i="0" lang="en-US" sz="10043" u="none" cap="none" strike="noStrike">
                <a:solidFill>
                  <a:srgbClr val="000000"/>
                </a:solidFill>
                <a:latin typeface="Arial"/>
                <a:ea typeface="Arial"/>
                <a:cs typeface="Arial"/>
                <a:sym typeface="Arial"/>
              </a:rPr>
              <a:t>RILM in 2024</a:t>
            </a:r>
            <a:endParaRPr b="0" i="0" sz="1400" u="none" cap="none" strike="noStrike">
              <a:solidFill>
                <a:srgbClr val="000000"/>
              </a:solidFill>
              <a:latin typeface="Arial"/>
              <a:ea typeface="Arial"/>
              <a:cs typeface="Arial"/>
              <a:sym typeface="Arial"/>
            </a:endParaRPr>
          </a:p>
        </p:txBody>
      </p:sp>
      <p:sp>
        <p:nvSpPr>
          <p:cNvPr id="109" name="Google Shape;109;p1"/>
          <p:cNvSpPr txBox="1"/>
          <p:nvPr/>
        </p:nvSpPr>
        <p:spPr>
          <a:xfrm>
            <a:off x="2986439" y="4035525"/>
            <a:ext cx="11942400" cy="1010100"/>
          </a:xfrm>
          <a:prstGeom prst="rect">
            <a:avLst/>
          </a:prstGeom>
          <a:noFill/>
          <a:ln>
            <a:noFill/>
          </a:ln>
        </p:spPr>
        <p:txBody>
          <a:bodyPr anchorCtr="0" anchor="t" bIns="0" lIns="0" spcFirstLastPara="1" rIns="0" wrap="square" tIns="0">
            <a:spAutoFit/>
          </a:bodyPr>
          <a:lstStyle/>
          <a:p>
            <a:pPr indent="0" lvl="0" marL="0" marR="0" rtl="0" algn="r">
              <a:lnSpc>
                <a:spcPct val="140033"/>
              </a:lnSpc>
              <a:spcBef>
                <a:spcPts val="0"/>
              </a:spcBef>
              <a:spcAft>
                <a:spcPts val="0"/>
              </a:spcAft>
              <a:buClr>
                <a:srgbClr val="000000"/>
              </a:buClr>
              <a:buSzPts val="6562"/>
              <a:buFont typeface="Arial"/>
              <a:buNone/>
            </a:pPr>
            <a:r>
              <a:rPr lang="en-US" sz="6562"/>
              <a:t>What’s New at RILM?</a:t>
            </a:r>
            <a:endParaRPr b="0" i="0" sz="1400" u="none" cap="none" strike="noStrike">
              <a:solidFill>
                <a:srgbClr val="000000"/>
              </a:solidFill>
              <a:latin typeface="Arial"/>
              <a:ea typeface="Arial"/>
              <a:cs typeface="Arial"/>
              <a:sym typeface="Arial"/>
            </a:endParaRPr>
          </a:p>
        </p:txBody>
      </p:sp>
      <p:sp>
        <p:nvSpPr>
          <p:cNvPr id="110" name="Google Shape;110;p1"/>
          <p:cNvSpPr txBox="1"/>
          <p:nvPr/>
        </p:nvSpPr>
        <p:spPr>
          <a:xfrm>
            <a:off x="6744355" y="5991225"/>
            <a:ext cx="4799400" cy="763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0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3000"/>
              <a:buFont typeface="Arial"/>
              <a:buNone/>
            </a:pPr>
            <a:r>
              <a:t/>
            </a:r>
            <a:endParaRPr b="0" i="0" sz="3000" u="sng" cap="none" strike="noStrike">
              <a:solidFill>
                <a:srgbClr val="000000"/>
              </a:solidFill>
              <a:latin typeface="Arial"/>
              <a:ea typeface="Arial"/>
              <a:cs typeface="Arial"/>
              <a:sym typeface="Arial"/>
              <a:hlinkClick r:id="rId6">
                <a:extLst>
                  <a:ext uri="{A12FA001-AC4F-418D-AE19-62706E023703}">
                    <ahyp:hlinkClr val="tx"/>
                  </a:ext>
                </a:extLst>
              </a:hlinkClick>
            </a:endParaRPr>
          </a:p>
        </p:txBody>
      </p:sp>
      <p:sp>
        <p:nvSpPr>
          <p:cNvPr id="111" name="Google Shape;111;p1"/>
          <p:cNvSpPr txBox="1"/>
          <p:nvPr/>
        </p:nvSpPr>
        <p:spPr>
          <a:xfrm>
            <a:off x="5292325" y="6342000"/>
            <a:ext cx="5709600" cy="240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000"/>
              <a:buFont typeface="Arial"/>
              <a:buNone/>
            </a:pPr>
            <a:r>
              <a:rPr b="0" i="0" lang="en-US" sz="3000" u="none" cap="none" strike="noStrike">
                <a:solidFill>
                  <a:srgbClr val="28A9DF"/>
                </a:solidFill>
                <a:latin typeface="Arial"/>
                <a:ea typeface="Arial"/>
                <a:cs typeface="Arial"/>
                <a:sym typeface="Arial"/>
              </a:rPr>
              <a:t>Elizabeth Martin-Ruiz</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Sales &amp; Subscriptions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3000"/>
              <a:buFont typeface="Arial"/>
              <a:buNone/>
            </a:pPr>
            <a:r>
              <a:rPr b="0" i="0" lang="en-US" sz="3000" u="sng" cap="none" strike="noStrike">
                <a:solidFill>
                  <a:srgbClr val="000000"/>
                </a:solidFill>
                <a:latin typeface="Arial"/>
                <a:ea typeface="Arial"/>
                <a:cs typeface="Arial"/>
                <a:sym typeface="Arial"/>
                <a:hlinkClick r:id="rId7">
                  <a:extLst>
                    <a:ext uri="{A12FA001-AC4F-418D-AE19-62706E023703}">
                      <ahyp:hlinkClr val="tx"/>
                    </a:ext>
                  </a:extLst>
                </a:hlinkClick>
              </a:rPr>
              <a:t>emartin@rilm.org</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3000"/>
              <a:buFont typeface="Arial"/>
              <a:buNone/>
            </a:pPr>
            <a:r>
              <a:t/>
            </a:r>
            <a:endParaRPr b="0" i="0" sz="3000" u="sng" cap="none" strike="noStrike">
              <a:solidFill>
                <a:srgbClr val="000000"/>
              </a:solidFill>
              <a:latin typeface="Arial"/>
              <a:ea typeface="Arial"/>
              <a:cs typeface="Arial"/>
              <a:sym typeface="Arial"/>
              <a:hlinkClick r:id="rId8">
                <a:extLst>
                  <a:ext uri="{A12FA001-AC4F-418D-AE19-62706E023703}">
                    <ahyp:hlinkClr val="tx"/>
                  </a:ext>
                </a:extLst>
              </a:hlinkClick>
            </a:endParaRPr>
          </a:p>
        </p:txBody>
      </p:sp>
      <p:sp>
        <p:nvSpPr>
          <p:cNvPr id="112" name="Google Shape;112;p1"/>
          <p:cNvSpPr txBox="1"/>
          <p:nvPr/>
        </p:nvSpPr>
        <p:spPr>
          <a:xfrm>
            <a:off x="531423" y="6696075"/>
            <a:ext cx="4853700" cy="763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0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3000"/>
              <a:buFont typeface="Arial"/>
              <a:buNone/>
            </a:pPr>
            <a:r>
              <a:t/>
            </a:r>
            <a:endParaRPr b="0" i="0" sz="3000" u="sng" cap="none" strike="noStrike">
              <a:solidFill>
                <a:srgbClr val="000000"/>
              </a:solidFill>
              <a:latin typeface="Arial"/>
              <a:ea typeface="Arial"/>
              <a:cs typeface="Arial"/>
              <a:sym typeface="Arial"/>
              <a:hlinkClick r:id="rId9">
                <a:extLst>
                  <a:ext uri="{A12FA001-AC4F-418D-AE19-62706E023703}">
                    <ahyp:hlinkClr val="tx"/>
                  </a:ext>
                </a:extLst>
              </a:hlinkCli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5"/>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362" name="Google Shape;362;p15"/>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363" name="Google Shape;363;p15"/>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364" name="Google Shape;364;p15"/>
          <p:cNvGrpSpPr/>
          <p:nvPr/>
        </p:nvGrpSpPr>
        <p:grpSpPr>
          <a:xfrm>
            <a:off x="5547997" y="9522797"/>
            <a:ext cx="104772" cy="430262"/>
            <a:chOff x="0" y="-85725"/>
            <a:chExt cx="27594" cy="113319"/>
          </a:xfrm>
        </p:grpSpPr>
        <p:sp>
          <p:nvSpPr>
            <p:cNvPr id="365" name="Google Shape;365;p15"/>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366" name="Google Shape;366;p15"/>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7" name="Google Shape;367;p15"/>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368" name="Google Shape;368;p15"/>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369" name="Google Shape;369;p15"/>
          <p:cNvGrpSpPr/>
          <p:nvPr/>
        </p:nvGrpSpPr>
        <p:grpSpPr>
          <a:xfrm>
            <a:off x="10595540" y="9522797"/>
            <a:ext cx="104772" cy="430262"/>
            <a:chOff x="0" y="-85725"/>
            <a:chExt cx="27594" cy="113319"/>
          </a:xfrm>
        </p:grpSpPr>
        <p:sp>
          <p:nvSpPr>
            <p:cNvPr id="370" name="Google Shape;370;p15"/>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371" name="Google Shape;371;p15"/>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2" name="Google Shape;372;p15"/>
          <p:cNvGrpSpPr/>
          <p:nvPr/>
        </p:nvGrpSpPr>
        <p:grpSpPr>
          <a:xfrm>
            <a:off x="15869517" y="9539307"/>
            <a:ext cx="104772" cy="430262"/>
            <a:chOff x="0" y="-85725"/>
            <a:chExt cx="27594" cy="113319"/>
          </a:xfrm>
        </p:grpSpPr>
        <p:sp>
          <p:nvSpPr>
            <p:cNvPr id="373" name="Google Shape;373;p15"/>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374" name="Google Shape;374;p15"/>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75" name="Google Shape;375;p15"/>
          <p:cNvSpPr/>
          <p:nvPr/>
        </p:nvSpPr>
        <p:spPr>
          <a:xfrm>
            <a:off x="388642" y="616343"/>
            <a:ext cx="3151147" cy="824714"/>
          </a:xfrm>
          <a:custGeom>
            <a:rect b="b" l="l" r="r" t="t"/>
            <a:pathLst>
              <a:path extrusionOk="0" h="824714" w="3151147">
                <a:moveTo>
                  <a:pt x="0" y="0"/>
                </a:moveTo>
                <a:lnTo>
                  <a:pt x="3151147" y="0"/>
                </a:lnTo>
                <a:lnTo>
                  <a:pt x="3151147" y="824714"/>
                </a:lnTo>
                <a:lnTo>
                  <a:pt x="0" y="824714"/>
                </a:lnTo>
                <a:lnTo>
                  <a:pt x="0" y="0"/>
                </a:lnTo>
                <a:close/>
              </a:path>
            </a:pathLst>
          </a:custGeom>
          <a:blipFill rotWithShape="1">
            <a:blip r:embed="rId6">
              <a:alphaModFix/>
            </a:blip>
            <a:stretch>
              <a:fillRect b="0" l="0" r="0" t="0"/>
            </a:stretch>
          </a:blipFill>
          <a:ln>
            <a:noFill/>
          </a:ln>
        </p:spPr>
      </p:sp>
      <p:sp>
        <p:nvSpPr>
          <p:cNvPr id="376" name="Google Shape;376;p15"/>
          <p:cNvSpPr/>
          <p:nvPr/>
        </p:nvSpPr>
        <p:spPr>
          <a:xfrm>
            <a:off x="9661311" y="3538538"/>
            <a:ext cx="3551042" cy="5059494"/>
          </a:xfrm>
          <a:custGeom>
            <a:rect b="b" l="l" r="r" t="t"/>
            <a:pathLst>
              <a:path extrusionOk="0" h="5059494" w="3551042">
                <a:moveTo>
                  <a:pt x="0" y="0"/>
                </a:moveTo>
                <a:lnTo>
                  <a:pt x="3551042" y="0"/>
                </a:lnTo>
                <a:lnTo>
                  <a:pt x="3551042" y="5059494"/>
                </a:lnTo>
                <a:lnTo>
                  <a:pt x="0" y="5059494"/>
                </a:lnTo>
                <a:lnTo>
                  <a:pt x="0" y="0"/>
                </a:lnTo>
                <a:close/>
              </a:path>
            </a:pathLst>
          </a:custGeom>
          <a:blipFill rotWithShape="1">
            <a:blip r:embed="rId7">
              <a:alphaModFix/>
            </a:blip>
            <a:stretch>
              <a:fillRect b="0" l="0" r="0" t="0"/>
            </a:stretch>
          </a:blipFill>
          <a:ln>
            <a:noFill/>
          </a:ln>
        </p:spPr>
      </p:sp>
      <p:sp>
        <p:nvSpPr>
          <p:cNvPr id="377" name="Google Shape;377;p15"/>
          <p:cNvSpPr txBox="1"/>
          <p:nvPr/>
        </p:nvSpPr>
        <p:spPr>
          <a:xfrm>
            <a:off x="1128131" y="1591134"/>
            <a:ext cx="16031738" cy="1022650"/>
          </a:xfrm>
          <a:prstGeom prst="rect">
            <a:avLst/>
          </a:prstGeom>
          <a:noFill/>
          <a:ln>
            <a:noFill/>
          </a:ln>
        </p:spPr>
        <p:txBody>
          <a:bodyPr anchorCtr="0" anchor="t" bIns="0" lIns="0" spcFirstLastPara="1" rIns="0" wrap="square" tIns="0">
            <a:spAutoFit/>
          </a:bodyPr>
          <a:lstStyle/>
          <a:p>
            <a:pPr indent="0" lvl="0" marL="0" marR="0" rtl="0" algn="ctr">
              <a:lnSpc>
                <a:spcPct val="105995"/>
              </a:lnSpc>
              <a:spcBef>
                <a:spcPts val="0"/>
              </a:spcBef>
              <a:spcAft>
                <a:spcPts val="0"/>
              </a:spcAft>
              <a:buClr>
                <a:srgbClr val="000000"/>
              </a:buClr>
              <a:buSzPts val="6088"/>
              <a:buFont typeface="Arial"/>
              <a:buNone/>
            </a:pPr>
            <a:r>
              <a:rPr b="0" i="0" lang="en-US" sz="6088" u="none" cap="none" strike="noStrike">
                <a:solidFill>
                  <a:srgbClr val="A12127"/>
                </a:solidFill>
                <a:latin typeface="Arial"/>
                <a:ea typeface="Arial"/>
                <a:cs typeface="Arial"/>
                <a:sym typeface="Arial"/>
              </a:rPr>
              <a:t>RILM Music Encyclopedias (RME)</a:t>
            </a:r>
            <a:endParaRPr b="0" i="0" sz="1400" u="none" cap="none" strike="noStrike">
              <a:solidFill>
                <a:srgbClr val="000000"/>
              </a:solidFill>
              <a:latin typeface="Arial"/>
              <a:ea typeface="Arial"/>
              <a:cs typeface="Arial"/>
              <a:sym typeface="Arial"/>
            </a:endParaRPr>
          </a:p>
        </p:txBody>
      </p:sp>
      <p:sp>
        <p:nvSpPr>
          <p:cNvPr id="378" name="Google Shape;378;p15"/>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379" name="Google Shape;379;p15"/>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380" name="Google Shape;380;p15"/>
          <p:cNvSpPr txBox="1"/>
          <p:nvPr/>
        </p:nvSpPr>
        <p:spPr>
          <a:xfrm>
            <a:off x="10647926" y="2274708"/>
            <a:ext cx="4818958" cy="841666"/>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Clr>
                <a:srgbClr val="000000"/>
              </a:buClr>
              <a:buSzPts val="4271"/>
              <a:buFont typeface="Arial"/>
              <a:buNone/>
            </a:pPr>
            <a:r>
              <a:rPr b="0" i="0" lang="en-US" sz="4271" u="none" cap="none" strike="noStrike">
                <a:solidFill>
                  <a:srgbClr val="B54E2A"/>
                </a:solidFill>
                <a:latin typeface="Arial"/>
                <a:ea typeface="Arial"/>
                <a:cs typeface="Arial"/>
                <a:sym typeface="Arial"/>
              </a:rPr>
              <a:t>2024 Additions</a:t>
            </a:r>
            <a:endParaRPr b="0" i="0" sz="1400" u="none" cap="none" strike="noStrike">
              <a:solidFill>
                <a:srgbClr val="000000"/>
              </a:solidFill>
              <a:latin typeface="Arial"/>
              <a:ea typeface="Arial"/>
              <a:cs typeface="Arial"/>
              <a:sym typeface="Arial"/>
            </a:endParaRPr>
          </a:p>
        </p:txBody>
      </p:sp>
      <p:sp>
        <p:nvSpPr>
          <p:cNvPr id="381" name="Google Shape;381;p15"/>
          <p:cNvSpPr/>
          <p:nvPr/>
        </p:nvSpPr>
        <p:spPr>
          <a:xfrm>
            <a:off x="1253043" y="3616188"/>
            <a:ext cx="3551042" cy="5059494"/>
          </a:xfrm>
          <a:custGeom>
            <a:rect b="b" l="l" r="r" t="t"/>
            <a:pathLst>
              <a:path extrusionOk="0" h="5059494" w="3551042">
                <a:moveTo>
                  <a:pt x="0" y="0"/>
                </a:moveTo>
                <a:lnTo>
                  <a:pt x="3551042" y="0"/>
                </a:lnTo>
                <a:lnTo>
                  <a:pt x="3551042" y="5059494"/>
                </a:lnTo>
                <a:lnTo>
                  <a:pt x="0" y="5059494"/>
                </a:lnTo>
                <a:lnTo>
                  <a:pt x="0" y="0"/>
                </a:lnTo>
                <a:close/>
              </a:path>
            </a:pathLst>
          </a:custGeom>
          <a:blipFill rotWithShape="1">
            <a:blip r:embed="rId8">
              <a:alphaModFix/>
            </a:blip>
            <a:stretch>
              <a:fillRect b="-878" l="0" r="0" t="-878"/>
            </a:stretch>
          </a:blipFill>
          <a:ln>
            <a:noFill/>
          </a:ln>
        </p:spPr>
      </p:sp>
      <p:sp>
        <p:nvSpPr>
          <p:cNvPr id="382" name="Google Shape;382;p15"/>
          <p:cNvSpPr txBox="1"/>
          <p:nvPr/>
        </p:nvSpPr>
        <p:spPr>
          <a:xfrm>
            <a:off x="13212353" y="3542701"/>
            <a:ext cx="3209700" cy="32016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Felipe Pedrell, gen. ed. Diccionario técnico de la música</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(1st ed.; Barcelona: Isidro Torres Oriol, 1894)</a:t>
            </a:r>
            <a:endParaRPr b="0" i="0" sz="1400" u="none" cap="none" strike="noStrike">
              <a:solidFill>
                <a:srgbClr val="000000"/>
              </a:solidFill>
              <a:latin typeface="Arial"/>
              <a:ea typeface="Arial"/>
              <a:cs typeface="Arial"/>
              <a:sym typeface="Arial"/>
            </a:endParaRPr>
          </a:p>
        </p:txBody>
      </p:sp>
      <p:sp>
        <p:nvSpPr>
          <p:cNvPr id="383" name="Google Shape;383;p15"/>
          <p:cNvSpPr txBox="1"/>
          <p:nvPr/>
        </p:nvSpPr>
        <p:spPr>
          <a:xfrm>
            <a:off x="4804085" y="3701688"/>
            <a:ext cx="4052700" cy="5554800"/>
          </a:xfrm>
          <a:prstGeom prst="rect">
            <a:avLst/>
          </a:prstGeom>
          <a:noFill/>
          <a:ln>
            <a:noFill/>
          </a:ln>
        </p:spPr>
        <p:txBody>
          <a:bodyPr anchorCtr="0" anchor="t" bIns="0" lIns="0" spcFirstLastPara="1" rIns="0" wrap="square" tIns="0">
            <a:spAutoFit/>
          </a:bodyPr>
          <a:lstStyle/>
          <a:p>
            <a:pPr indent="0" lvl="0" marL="0" marR="0" rtl="0" algn="r">
              <a:lnSpc>
                <a:spcPct val="140030"/>
              </a:lnSpc>
              <a:spcBef>
                <a:spcPts val="0"/>
              </a:spcBef>
              <a:spcAft>
                <a:spcPts val="0"/>
              </a:spcAft>
              <a:buClr>
                <a:srgbClr val="000000"/>
              </a:buClr>
              <a:buSzPts val="2653"/>
              <a:buFont typeface="Arial"/>
              <a:buNone/>
            </a:pPr>
            <a:r>
              <a:rPr b="0" i="0" lang="en-US" sz="2653" u="none" cap="none" strike="noStrike">
                <a:solidFill>
                  <a:srgbClr val="000000"/>
                </a:solidFill>
                <a:latin typeface="Arial"/>
                <a:ea typeface="Arial"/>
                <a:cs typeface="Arial"/>
                <a:sym typeface="Arial"/>
              </a:rPr>
              <a:t>Felipe Pedrell, gen. ed. Diccionario biográfico y bibliográfico de músicos y escritores de música españoles, portugueses e hispano-americanos antiguos y modernos</a:t>
            </a:r>
            <a:endParaRPr b="0" i="0" sz="1400" u="none" cap="none" strike="noStrike">
              <a:solidFill>
                <a:srgbClr val="000000"/>
              </a:solidFill>
              <a:latin typeface="Arial"/>
              <a:ea typeface="Arial"/>
              <a:cs typeface="Arial"/>
              <a:sym typeface="Arial"/>
            </a:endParaRPr>
          </a:p>
          <a:p>
            <a:pPr indent="0" lvl="0" marL="0" marR="0" rtl="0" algn="r">
              <a:lnSpc>
                <a:spcPct val="140030"/>
              </a:lnSpc>
              <a:spcBef>
                <a:spcPts val="0"/>
              </a:spcBef>
              <a:spcAft>
                <a:spcPts val="0"/>
              </a:spcAft>
              <a:buClr>
                <a:srgbClr val="000000"/>
              </a:buClr>
              <a:buSzPts val="2653"/>
              <a:buFont typeface="Arial"/>
              <a:buNone/>
            </a:pPr>
            <a:r>
              <a:rPr b="0" i="0" lang="en-US" sz="2653" u="none" cap="none" strike="noStrike">
                <a:solidFill>
                  <a:srgbClr val="000000"/>
                </a:solidFill>
                <a:latin typeface="Arial"/>
                <a:ea typeface="Arial"/>
                <a:cs typeface="Arial"/>
                <a:sym typeface="Arial"/>
              </a:rPr>
              <a:t>  (1st ed.; Barcelona: Tipografía de Víctor Berdós y Feliú, 1897)</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6"/>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393" name="Google Shape;393;p16"/>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394" name="Google Shape;394;p16"/>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395" name="Google Shape;395;p16"/>
          <p:cNvGrpSpPr/>
          <p:nvPr/>
        </p:nvGrpSpPr>
        <p:grpSpPr>
          <a:xfrm>
            <a:off x="5547997" y="9522797"/>
            <a:ext cx="104772" cy="430262"/>
            <a:chOff x="0" y="-85725"/>
            <a:chExt cx="27594" cy="113319"/>
          </a:xfrm>
        </p:grpSpPr>
        <p:sp>
          <p:nvSpPr>
            <p:cNvPr id="396" name="Google Shape;396;p16"/>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397" name="Google Shape;397;p16"/>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8" name="Google Shape;398;p16"/>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399" name="Google Shape;399;p16"/>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400" name="Google Shape;400;p16"/>
          <p:cNvGrpSpPr/>
          <p:nvPr/>
        </p:nvGrpSpPr>
        <p:grpSpPr>
          <a:xfrm>
            <a:off x="10595540" y="9522797"/>
            <a:ext cx="104772" cy="430262"/>
            <a:chOff x="0" y="-85725"/>
            <a:chExt cx="27594" cy="113319"/>
          </a:xfrm>
        </p:grpSpPr>
        <p:sp>
          <p:nvSpPr>
            <p:cNvPr id="401" name="Google Shape;401;p16"/>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402" name="Google Shape;402;p16"/>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03" name="Google Shape;403;p16"/>
          <p:cNvGrpSpPr/>
          <p:nvPr/>
        </p:nvGrpSpPr>
        <p:grpSpPr>
          <a:xfrm>
            <a:off x="15869517" y="9539307"/>
            <a:ext cx="104772" cy="430262"/>
            <a:chOff x="0" y="-85725"/>
            <a:chExt cx="27594" cy="113319"/>
          </a:xfrm>
        </p:grpSpPr>
        <p:sp>
          <p:nvSpPr>
            <p:cNvPr id="404" name="Google Shape;404;p16"/>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405" name="Google Shape;405;p16"/>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6" name="Google Shape;406;p16"/>
          <p:cNvSpPr/>
          <p:nvPr/>
        </p:nvSpPr>
        <p:spPr>
          <a:xfrm>
            <a:off x="388642" y="616343"/>
            <a:ext cx="3151147" cy="824714"/>
          </a:xfrm>
          <a:custGeom>
            <a:rect b="b" l="l" r="r" t="t"/>
            <a:pathLst>
              <a:path extrusionOk="0" h="824714" w="3151147">
                <a:moveTo>
                  <a:pt x="0" y="0"/>
                </a:moveTo>
                <a:lnTo>
                  <a:pt x="3151147" y="0"/>
                </a:lnTo>
                <a:lnTo>
                  <a:pt x="3151147" y="824714"/>
                </a:lnTo>
                <a:lnTo>
                  <a:pt x="0" y="824714"/>
                </a:lnTo>
                <a:lnTo>
                  <a:pt x="0" y="0"/>
                </a:lnTo>
                <a:close/>
              </a:path>
            </a:pathLst>
          </a:custGeom>
          <a:blipFill rotWithShape="1">
            <a:blip r:embed="rId6">
              <a:alphaModFix/>
            </a:blip>
            <a:stretch>
              <a:fillRect b="0" l="0" r="0" t="0"/>
            </a:stretch>
          </a:blipFill>
          <a:ln>
            <a:noFill/>
          </a:ln>
        </p:spPr>
      </p:sp>
      <p:sp>
        <p:nvSpPr>
          <p:cNvPr id="407" name="Google Shape;407;p16"/>
          <p:cNvSpPr/>
          <p:nvPr/>
        </p:nvSpPr>
        <p:spPr>
          <a:xfrm>
            <a:off x="1253043" y="3538531"/>
            <a:ext cx="3551042" cy="5059494"/>
          </a:xfrm>
          <a:custGeom>
            <a:rect b="b" l="l" r="r" t="t"/>
            <a:pathLst>
              <a:path extrusionOk="0" h="5059494" w="3551042">
                <a:moveTo>
                  <a:pt x="0" y="0"/>
                </a:moveTo>
                <a:lnTo>
                  <a:pt x="3551042" y="0"/>
                </a:lnTo>
                <a:lnTo>
                  <a:pt x="3551042" y="5059494"/>
                </a:lnTo>
                <a:lnTo>
                  <a:pt x="0" y="5059494"/>
                </a:lnTo>
                <a:lnTo>
                  <a:pt x="0" y="0"/>
                </a:lnTo>
                <a:close/>
              </a:path>
            </a:pathLst>
          </a:custGeom>
          <a:blipFill rotWithShape="1">
            <a:blip r:embed="rId7">
              <a:alphaModFix/>
            </a:blip>
            <a:stretch>
              <a:fillRect b="-2688" l="0" r="0" t="-2689"/>
            </a:stretch>
          </a:blipFill>
          <a:ln>
            <a:noFill/>
          </a:ln>
        </p:spPr>
      </p:sp>
      <p:sp>
        <p:nvSpPr>
          <p:cNvPr id="408" name="Google Shape;408;p16"/>
          <p:cNvSpPr/>
          <p:nvPr/>
        </p:nvSpPr>
        <p:spPr>
          <a:xfrm>
            <a:off x="9126790" y="3538531"/>
            <a:ext cx="3489517" cy="5059494"/>
          </a:xfrm>
          <a:custGeom>
            <a:rect b="b" l="l" r="r" t="t"/>
            <a:pathLst>
              <a:path extrusionOk="0" h="5059494" w="3489517">
                <a:moveTo>
                  <a:pt x="0" y="0"/>
                </a:moveTo>
                <a:lnTo>
                  <a:pt x="3489518" y="0"/>
                </a:lnTo>
                <a:lnTo>
                  <a:pt x="3489518" y="5059494"/>
                </a:lnTo>
                <a:lnTo>
                  <a:pt x="0" y="5059494"/>
                </a:lnTo>
                <a:lnTo>
                  <a:pt x="0" y="0"/>
                </a:lnTo>
                <a:close/>
              </a:path>
            </a:pathLst>
          </a:custGeom>
          <a:blipFill rotWithShape="1">
            <a:blip r:embed="rId8">
              <a:alphaModFix/>
            </a:blip>
            <a:stretch>
              <a:fillRect b="0" l="-4948" r="-4946" t="0"/>
            </a:stretch>
          </a:blipFill>
          <a:ln>
            <a:noFill/>
          </a:ln>
        </p:spPr>
      </p:sp>
      <p:sp>
        <p:nvSpPr>
          <p:cNvPr id="409" name="Google Shape;409;p16"/>
          <p:cNvSpPr txBox="1"/>
          <p:nvPr/>
        </p:nvSpPr>
        <p:spPr>
          <a:xfrm>
            <a:off x="1128131" y="1591134"/>
            <a:ext cx="16031738" cy="1022650"/>
          </a:xfrm>
          <a:prstGeom prst="rect">
            <a:avLst/>
          </a:prstGeom>
          <a:noFill/>
          <a:ln>
            <a:noFill/>
          </a:ln>
        </p:spPr>
        <p:txBody>
          <a:bodyPr anchorCtr="0" anchor="t" bIns="0" lIns="0" spcFirstLastPara="1" rIns="0" wrap="square" tIns="0">
            <a:spAutoFit/>
          </a:bodyPr>
          <a:lstStyle/>
          <a:p>
            <a:pPr indent="0" lvl="0" marL="0" marR="0" rtl="0" algn="ctr">
              <a:lnSpc>
                <a:spcPct val="105995"/>
              </a:lnSpc>
              <a:spcBef>
                <a:spcPts val="0"/>
              </a:spcBef>
              <a:spcAft>
                <a:spcPts val="0"/>
              </a:spcAft>
              <a:buClr>
                <a:srgbClr val="000000"/>
              </a:buClr>
              <a:buSzPts val="6088"/>
              <a:buFont typeface="Arial"/>
              <a:buNone/>
            </a:pPr>
            <a:r>
              <a:rPr b="0" i="0" lang="en-US" sz="6088" u="none" cap="none" strike="noStrike">
                <a:solidFill>
                  <a:srgbClr val="A12127"/>
                </a:solidFill>
                <a:latin typeface="Arial"/>
                <a:ea typeface="Arial"/>
                <a:cs typeface="Arial"/>
                <a:sym typeface="Arial"/>
              </a:rPr>
              <a:t>RILM Music Encyclopedias (RME)</a:t>
            </a:r>
            <a:endParaRPr b="0" i="0" sz="1400" u="none" cap="none" strike="noStrike">
              <a:solidFill>
                <a:srgbClr val="000000"/>
              </a:solidFill>
              <a:latin typeface="Arial"/>
              <a:ea typeface="Arial"/>
              <a:cs typeface="Arial"/>
              <a:sym typeface="Arial"/>
            </a:endParaRPr>
          </a:p>
        </p:txBody>
      </p:sp>
      <p:sp>
        <p:nvSpPr>
          <p:cNvPr id="410" name="Google Shape;410;p16"/>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411" name="Google Shape;411;p16"/>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412" name="Google Shape;412;p16"/>
          <p:cNvSpPr txBox="1"/>
          <p:nvPr/>
        </p:nvSpPr>
        <p:spPr>
          <a:xfrm>
            <a:off x="10700312" y="2251532"/>
            <a:ext cx="4818958" cy="841666"/>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Clr>
                <a:srgbClr val="000000"/>
              </a:buClr>
              <a:buSzPts val="4271"/>
              <a:buFont typeface="Arial"/>
              <a:buNone/>
            </a:pPr>
            <a:r>
              <a:rPr b="0" i="0" lang="en-US" sz="4271" u="none" cap="none" strike="noStrike">
                <a:solidFill>
                  <a:srgbClr val="B54E2A"/>
                </a:solidFill>
                <a:latin typeface="Arial"/>
                <a:ea typeface="Arial"/>
                <a:cs typeface="Arial"/>
                <a:sym typeface="Arial"/>
              </a:rPr>
              <a:t>2024 Additions</a:t>
            </a:r>
            <a:endParaRPr b="0" i="0" sz="1400" u="none" cap="none" strike="noStrike">
              <a:solidFill>
                <a:srgbClr val="000000"/>
              </a:solidFill>
              <a:latin typeface="Arial"/>
              <a:ea typeface="Arial"/>
              <a:cs typeface="Arial"/>
              <a:sym typeface="Arial"/>
            </a:endParaRPr>
          </a:p>
        </p:txBody>
      </p:sp>
      <p:sp>
        <p:nvSpPr>
          <p:cNvPr id="413" name="Google Shape;413;p16"/>
          <p:cNvSpPr txBox="1"/>
          <p:nvPr/>
        </p:nvSpPr>
        <p:spPr>
          <a:xfrm>
            <a:off x="4804085" y="3538526"/>
            <a:ext cx="3828600" cy="2695800"/>
          </a:xfrm>
          <a:prstGeom prst="rect">
            <a:avLst/>
          </a:prstGeom>
          <a:noFill/>
          <a:ln>
            <a:noFill/>
          </a:ln>
        </p:spPr>
        <p:txBody>
          <a:bodyPr anchorCtr="0" anchor="t" bIns="0" lIns="0" spcFirstLastPara="1" rIns="0" wrap="square" tIns="0">
            <a:spAutoFit/>
          </a:bodyPr>
          <a:lstStyle/>
          <a:p>
            <a:pPr indent="0" lvl="0" marL="0" marR="0" rtl="0" algn="r">
              <a:lnSpc>
                <a:spcPct val="140030"/>
              </a:lnSpc>
              <a:spcBef>
                <a:spcPts val="0"/>
              </a:spcBef>
              <a:spcAft>
                <a:spcPts val="0"/>
              </a:spcAft>
              <a:buClr>
                <a:srgbClr val="000000"/>
              </a:buClr>
              <a:buSzPts val="2653"/>
              <a:buFont typeface="Arial"/>
              <a:buNone/>
            </a:pPr>
            <a:r>
              <a:rPr b="0" i="0" lang="en-US" sz="2653" u="none" cap="none" strike="noStrike">
                <a:solidFill>
                  <a:srgbClr val="000000"/>
                </a:solidFill>
                <a:latin typeface="Arial"/>
                <a:ea typeface="Arial"/>
                <a:cs typeface="Arial"/>
                <a:sym typeface="Arial"/>
              </a:rPr>
              <a:t>Warren Bebbington, ed.</a:t>
            </a:r>
            <a:endParaRPr b="0" i="0" sz="1400" u="none" cap="none" strike="noStrike">
              <a:solidFill>
                <a:srgbClr val="000000"/>
              </a:solidFill>
              <a:latin typeface="Arial"/>
              <a:ea typeface="Arial"/>
              <a:cs typeface="Arial"/>
              <a:sym typeface="Arial"/>
            </a:endParaRPr>
          </a:p>
          <a:p>
            <a:pPr indent="0" lvl="0" marL="0" marR="0" rtl="0" algn="r">
              <a:lnSpc>
                <a:spcPct val="140030"/>
              </a:lnSpc>
              <a:spcBef>
                <a:spcPts val="0"/>
              </a:spcBef>
              <a:spcAft>
                <a:spcPts val="0"/>
              </a:spcAft>
              <a:buClr>
                <a:srgbClr val="000000"/>
              </a:buClr>
              <a:buSzPts val="2653"/>
              <a:buFont typeface="Arial"/>
              <a:buNone/>
            </a:pPr>
            <a:r>
              <a:rPr b="0" i="0" lang="en-US" sz="2653" u="none" cap="none" strike="noStrike">
                <a:solidFill>
                  <a:srgbClr val="000000"/>
                </a:solidFill>
                <a:latin typeface="Arial"/>
                <a:ea typeface="Arial"/>
                <a:cs typeface="Arial"/>
                <a:sym typeface="Arial"/>
              </a:rPr>
              <a:t> A dictionary of Australian music (Melbourne: Oxford University Press, 1998)</a:t>
            </a:r>
            <a:endParaRPr b="0" i="0" sz="1400" u="none" cap="none" strike="noStrike">
              <a:solidFill>
                <a:srgbClr val="000000"/>
              </a:solidFill>
              <a:latin typeface="Arial"/>
              <a:ea typeface="Arial"/>
              <a:cs typeface="Arial"/>
              <a:sym typeface="Arial"/>
            </a:endParaRPr>
          </a:p>
        </p:txBody>
      </p:sp>
      <p:sp>
        <p:nvSpPr>
          <p:cNvPr id="414" name="Google Shape;414;p16"/>
          <p:cNvSpPr txBox="1"/>
          <p:nvPr/>
        </p:nvSpPr>
        <p:spPr>
          <a:xfrm>
            <a:off x="12694920" y="3538526"/>
            <a:ext cx="3913200" cy="3707100"/>
          </a:xfrm>
          <a:prstGeom prst="rect">
            <a:avLst/>
          </a:prstGeom>
          <a:noFill/>
          <a:ln>
            <a:noFill/>
          </a:ln>
        </p:spPr>
        <p:txBody>
          <a:bodyPr anchorCtr="0" anchor="t" bIns="0" lIns="0" spcFirstLastPara="1" rIns="0" wrap="square" tIns="0">
            <a:spAutoFit/>
          </a:bodyPr>
          <a:lstStyle/>
          <a:p>
            <a:pPr indent="0" lvl="0" marL="0" marR="0" rtl="0" algn="r">
              <a:lnSpc>
                <a:spcPct val="140007"/>
              </a:lnSpc>
              <a:spcBef>
                <a:spcPts val="0"/>
              </a:spcBef>
              <a:spcAft>
                <a:spcPts val="0"/>
              </a:spcAft>
              <a:buClr>
                <a:srgbClr val="000000"/>
              </a:buClr>
              <a:buSzPts val="2562"/>
              <a:buFont typeface="Arial"/>
              <a:buNone/>
            </a:pPr>
            <a:r>
              <a:rPr b="0" i="0" lang="en-US" sz="2562" u="none" cap="none" strike="noStrike">
                <a:solidFill>
                  <a:srgbClr val="000000"/>
                </a:solidFill>
                <a:latin typeface="Arial"/>
                <a:ea typeface="Arial"/>
                <a:cs typeface="Arial"/>
                <a:sym typeface="Arial"/>
              </a:rPr>
              <a:t>Nancy Groce. </a:t>
            </a:r>
            <a:endParaRPr b="0" i="0" sz="1400" u="none" cap="none" strike="noStrike">
              <a:solidFill>
                <a:srgbClr val="000000"/>
              </a:solidFill>
              <a:latin typeface="Arial"/>
              <a:ea typeface="Arial"/>
              <a:cs typeface="Arial"/>
              <a:sym typeface="Arial"/>
            </a:endParaRPr>
          </a:p>
          <a:p>
            <a:pPr indent="0" lvl="0" marL="0" marR="0" rtl="0" algn="r">
              <a:lnSpc>
                <a:spcPct val="140007"/>
              </a:lnSpc>
              <a:spcBef>
                <a:spcPts val="0"/>
              </a:spcBef>
              <a:spcAft>
                <a:spcPts val="0"/>
              </a:spcAft>
              <a:buClr>
                <a:srgbClr val="000000"/>
              </a:buClr>
              <a:buSzPts val="2562"/>
              <a:buFont typeface="Arial"/>
              <a:buNone/>
            </a:pPr>
            <a:r>
              <a:rPr b="0" i="0" lang="en-US" sz="2562" u="none" cap="none" strike="noStrike">
                <a:solidFill>
                  <a:srgbClr val="000000"/>
                </a:solidFill>
                <a:latin typeface="Arial"/>
                <a:ea typeface="Arial"/>
                <a:cs typeface="Arial"/>
                <a:sym typeface="Arial"/>
              </a:rPr>
              <a:t>Musical instrument makers of New York: A directory of eighteenth and nineteenth century urban craftsmen (Stuyvesant, NY: Pendragon Press, 1991)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8"/>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424" name="Google Shape;424;p18"/>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425" name="Google Shape;425;p18"/>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426" name="Google Shape;426;p18"/>
          <p:cNvGrpSpPr/>
          <p:nvPr/>
        </p:nvGrpSpPr>
        <p:grpSpPr>
          <a:xfrm>
            <a:off x="5547997" y="9522797"/>
            <a:ext cx="104772" cy="430262"/>
            <a:chOff x="0" y="-85725"/>
            <a:chExt cx="27594" cy="113319"/>
          </a:xfrm>
        </p:grpSpPr>
        <p:sp>
          <p:nvSpPr>
            <p:cNvPr id="427" name="Google Shape;427;p18"/>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428" name="Google Shape;428;p18"/>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9" name="Google Shape;429;p18"/>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430" name="Google Shape;430;p18"/>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431" name="Google Shape;431;p18"/>
          <p:cNvGrpSpPr/>
          <p:nvPr/>
        </p:nvGrpSpPr>
        <p:grpSpPr>
          <a:xfrm>
            <a:off x="10595540" y="9522797"/>
            <a:ext cx="104772" cy="430262"/>
            <a:chOff x="0" y="-85725"/>
            <a:chExt cx="27594" cy="113319"/>
          </a:xfrm>
        </p:grpSpPr>
        <p:sp>
          <p:nvSpPr>
            <p:cNvPr id="432" name="Google Shape;432;p18"/>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433" name="Google Shape;433;p18"/>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4" name="Google Shape;434;p18"/>
          <p:cNvGrpSpPr/>
          <p:nvPr/>
        </p:nvGrpSpPr>
        <p:grpSpPr>
          <a:xfrm>
            <a:off x="15869517" y="9539307"/>
            <a:ext cx="104772" cy="430262"/>
            <a:chOff x="0" y="-85725"/>
            <a:chExt cx="27594" cy="113319"/>
          </a:xfrm>
        </p:grpSpPr>
        <p:sp>
          <p:nvSpPr>
            <p:cNvPr id="435" name="Google Shape;435;p18"/>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436" name="Google Shape;436;p18"/>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7" name="Google Shape;437;p18"/>
          <p:cNvSpPr/>
          <p:nvPr/>
        </p:nvSpPr>
        <p:spPr>
          <a:xfrm>
            <a:off x="237884" y="207541"/>
            <a:ext cx="1284859" cy="1284859"/>
          </a:xfrm>
          <a:custGeom>
            <a:rect b="b" l="l" r="r" t="t"/>
            <a:pathLst>
              <a:path extrusionOk="0" h="1284859" w="1284859">
                <a:moveTo>
                  <a:pt x="0" y="0"/>
                </a:moveTo>
                <a:lnTo>
                  <a:pt x="1284860" y="0"/>
                </a:lnTo>
                <a:lnTo>
                  <a:pt x="1284860" y="1284859"/>
                </a:lnTo>
                <a:lnTo>
                  <a:pt x="0" y="1284859"/>
                </a:lnTo>
                <a:lnTo>
                  <a:pt x="0" y="0"/>
                </a:lnTo>
                <a:close/>
              </a:path>
            </a:pathLst>
          </a:custGeom>
          <a:blipFill rotWithShape="1">
            <a:blip r:embed="rId6">
              <a:alphaModFix/>
            </a:blip>
            <a:stretch>
              <a:fillRect b="0" l="0" r="0" t="0"/>
            </a:stretch>
          </a:blipFill>
          <a:ln>
            <a:noFill/>
          </a:ln>
        </p:spPr>
      </p:sp>
      <p:sp>
        <p:nvSpPr>
          <p:cNvPr id="438" name="Google Shape;438;p18"/>
          <p:cNvSpPr/>
          <p:nvPr/>
        </p:nvSpPr>
        <p:spPr>
          <a:xfrm>
            <a:off x="2369242" y="3797874"/>
            <a:ext cx="13549517" cy="2691251"/>
          </a:xfrm>
          <a:custGeom>
            <a:rect b="b" l="l" r="r" t="t"/>
            <a:pathLst>
              <a:path extrusionOk="0" h="2691251" w="13549517">
                <a:moveTo>
                  <a:pt x="0" y="0"/>
                </a:moveTo>
                <a:lnTo>
                  <a:pt x="13549516" y="0"/>
                </a:lnTo>
                <a:lnTo>
                  <a:pt x="13549516" y="2691252"/>
                </a:lnTo>
                <a:lnTo>
                  <a:pt x="0" y="2691252"/>
                </a:lnTo>
                <a:lnTo>
                  <a:pt x="0" y="0"/>
                </a:lnTo>
                <a:close/>
              </a:path>
            </a:pathLst>
          </a:custGeom>
          <a:blipFill rotWithShape="1">
            <a:blip r:embed="rId7">
              <a:alphaModFix/>
            </a:blip>
            <a:stretch>
              <a:fillRect b="0" l="0" r="0" t="0"/>
            </a:stretch>
          </a:blipFill>
          <a:ln>
            <a:noFill/>
          </a:ln>
        </p:spPr>
      </p:sp>
      <p:sp>
        <p:nvSpPr>
          <p:cNvPr id="439" name="Google Shape;439;p18"/>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440" name="Google Shape;440;p18"/>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441" name="Google Shape;441;p18"/>
          <p:cNvSpPr/>
          <p:nvPr/>
        </p:nvSpPr>
        <p:spPr>
          <a:xfrm>
            <a:off x="237884" y="183113"/>
            <a:ext cx="2588500" cy="1409295"/>
          </a:xfrm>
          <a:custGeom>
            <a:rect b="b" l="l" r="r" t="t"/>
            <a:pathLst>
              <a:path extrusionOk="0" h="1409295" w="2588500">
                <a:moveTo>
                  <a:pt x="0" y="0"/>
                </a:moveTo>
                <a:lnTo>
                  <a:pt x="2588501" y="0"/>
                </a:lnTo>
                <a:lnTo>
                  <a:pt x="2588501" y="1409295"/>
                </a:lnTo>
                <a:lnTo>
                  <a:pt x="0" y="1409295"/>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19"/>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451" name="Google Shape;451;p19"/>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452" name="Google Shape;452;p19"/>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453" name="Google Shape;453;p19"/>
          <p:cNvGrpSpPr/>
          <p:nvPr/>
        </p:nvGrpSpPr>
        <p:grpSpPr>
          <a:xfrm>
            <a:off x="5547997" y="9522797"/>
            <a:ext cx="104772" cy="430262"/>
            <a:chOff x="0" y="-85725"/>
            <a:chExt cx="27594" cy="113319"/>
          </a:xfrm>
        </p:grpSpPr>
        <p:sp>
          <p:nvSpPr>
            <p:cNvPr id="454" name="Google Shape;454;p19"/>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455" name="Google Shape;455;p19"/>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56" name="Google Shape;456;p19"/>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457" name="Google Shape;457;p19"/>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458" name="Google Shape;458;p19"/>
          <p:cNvGrpSpPr/>
          <p:nvPr/>
        </p:nvGrpSpPr>
        <p:grpSpPr>
          <a:xfrm>
            <a:off x="10595540" y="9522797"/>
            <a:ext cx="104772" cy="430262"/>
            <a:chOff x="0" y="-85725"/>
            <a:chExt cx="27594" cy="113319"/>
          </a:xfrm>
        </p:grpSpPr>
        <p:sp>
          <p:nvSpPr>
            <p:cNvPr id="459" name="Google Shape;459;p19"/>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460" name="Google Shape;460;p19"/>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1" name="Google Shape;461;p19"/>
          <p:cNvGrpSpPr/>
          <p:nvPr/>
        </p:nvGrpSpPr>
        <p:grpSpPr>
          <a:xfrm>
            <a:off x="15869517" y="9539307"/>
            <a:ext cx="104772" cy="430262"/>
            <a:chOff x="0" y="-85725"/>
            <a:chExt cx="27594" cy="113319"/>
          </a:xfrm>
        </p:grpSpPr>
        <p:sp>
          <p:nvSpPr>
            <p:cNvPr id="462" name="Google Shape;462;p19"/>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463" name="Google Shape;463;p19"/>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4" name="Google Shape;464;p19"/>
          <p:cNvSpPr/>
          <p:nvPr/>
        </p:nvSpPr>
        <p:spPr>
          <a:xfrm>
            <a:off x="237884" y="207541"/>
            <a:ext cx="1284859" cy="1284859"/>
          </a:xfrm>
          <a:custGeom>
            <a:rect b="b" l="l" r="r" t="t"/>
            <a:pathLst>
              <a:path extrusionOk="0" h="1284859" w="1284859">
                <a:moveTo>
                  <a:pt x="0" y="0"/>
                </a:moveTo>
                <a:lnTo>
                  <a:pt x="1284860" y="0"/>
                </a:lnTo>
                <a:lnTo>
                  <a:pt x="1284860" y="1284859"/>
                </a:lnTo>
                <a:lnTo>
                  <a:pt x="0" y="1284859"/>
                </a:lnTo>
                <a:lnTo>
                  <a:pt x="0" y="0"/>
                </a:lnTo>
                <a:close/>
              </a:path>
            </a:pathLst>
          </a:custGeom>
          <a:blipFill rotWithShape="1">
            <a:blip r:embed="rId6">
              <a:alphaModFix/>
            </a:blip>
            <a:stretch>
              <a:fillRect b="0" l="0" r="0" t="0"/>
            </a:stretch>
          </a:blipFill>
          <a:ln>
            <a:noFill/>
          </a:ln>
        </p:spPr>
      </p:sp>
      <p:sp>
        <p:nvSpPr>
          <p:cNvPr id="465" name="Google Shape;465;p19"/>
          <p:cNvSpPr txBox="1"/>
          <p:nvPr/>
        </p:nvSpPr>
        <p:spPr>
          <a:xfrm>
            <a:off x="-445702" y="933450"/>
            <a:ext cx="18915463" cy="1022650"/>
          </a:xfrm>
          <a:prstGeom prst="rect">
            <a:avLst/>
          </a:prstGeom>
          <a:noFill/>
          <a:ln>
            <a:noFill/>
          </a:ln>
        </p:spPr>
        <p:txBody>
          <a:bodyPr anchorCtr="0" anchor="t" bIns="0" lIns="0" spcFirstLastPara="1" rIns="0" wrap="square" tIns="0">
            <a:spAutoFit/>
          </a:bodyPr>
          <a:lstStyle/>
          <a:p>
            <a:pPr indent="0" lvl="0" marL="0" marR="0" rtl="0" algn="ctr">
              <a:lnSpc>
                <a:spcPct val="105995"/>
              </a:lnSpc>
              <a:spcBef>
                <a:spcPts val="0"/>
              </a:spcBef>
              <a:spcAft>
                <a:spcPts val="0"/>
              </a:spcAft>
              <a:buClr>
                <a:srgbClr val="000000"/>
              </a:buClr>
              <a:buSzPts val="6088"/>
              <a:buFont typeface="Arial"/>
              <a:buNone/>
            </a:pPr>
            <a:r>
              <a:rPr b="0" i="0" lang="en-US" sz="6088" u="none" cap="none" strike="noStrike">
                <a:solidFill>
                  <a:srgbClr val="1C4F73"/>
                </a:solidFill>
                <a:latin typeface="Arial"/>
                <a:ea typeface="Arial"/>
                <a:cs typeface="Arial"/>
                <a:sym typeface="Arial"/>
              </a:rPr>
              <a:t>MGG Online</a:t>
            </a:r>
            <a:endParaRPr b="0" i="0" sz="1400" u="none" cap="none" strike="noStrike">
              <a:solidFill>
                <a:srgbClr val="000000"/>
              </a:solidFill>
              <a:latin typeface="Arial"/>
              <a:ea typeface="Arial"/>
              <a:cs typeface="Arial"/>
              <a:sym typeface="Arial"/>
            </a:endParaRPr>
          </a:p>
        </p:txBody>
      </p:sp>
      <p:sp>
        <p:nvSpPr>
          <p:cNvPr id="466" name="Google Shape;466;p19"/>
          <p:cNvSpPr/>
          <p:nvPr/>
        </p:nvSpPr>
        <p:spPr>
          <a:xfrm>
            <a:off x="237884" y="183113"/>
            <a:ext cx="2588500" cy="1409295"/>
          </a:xfrm>
          <a:custGeom>
            <a:rect b="b" l="l" r="r" t="t"/>
            <a:pathLst>
              <a:path extrusionOk="0" h="1409295" w="2588500">
                <a:moveTo>
                  <a:pt x="0" y="0"/>
                </a:moveTo>
                <a:lnTo>
                  <a:pt x="2588501" y="0"/>
                </a:lnTo>
                <a:lnTo>
                  <a:pt x="2588501" y="1409295"/>
                </a:lnTo>
                <a:lnTo>
                  <a:pt x="0" y="1409295"/>
                </a:lnTo>
                <a:lnTo>
                  <a:pt x="0" y="0"/>
                </a:lnTo>
                <a:close/>
              </a:path>
            </a:pathLst>
          </a:custGeom>
          <a:blipFill rotWithShape="1">
            <a:blip r:embed="rId7">
              <a:alphaModFix/>
            </a:blip>
            <a:stretch>
              <a:fillRect b="0" l="0" r="0" t="0"/>
            </a:stretch>
          </a:blipFill>
          <a:ln>
            <a:noFill/>
          </a:ln>
        </p:spPr>
      </p:sp>
      <p:sp>
        <p:nvSpPr>
          <p:cNvPr id="467" name="Google Shape;467;p19"/>
          <p:cNvSpPr/>
          <p:nvPr/>
        </p:nvSpPr>
        <p:spPr>
          <a:xfrm>
            <a:off x="8778589" y="2600081"/>
            <a:ext cx="4635595" cy="3902848"/>
          </a:xfrm>
          <a:custGeom>
            <a:rect b="b" l="l" r="r" t="t"/>
            <a:pathLst>
              <a:path extrusionOk="0" h="3902848" w="4635595">
                <a:moveTo>
                  <a:pt x="0" y="0"/>
                </a:moveTo>
                <a:lnTo>
                  <a:pt x="4635595" y="0"/>
                </a:lnTo>
                <a:lnTo>
                  <a:pt x="4635595" y="3902848"/>
                </a:lnTo>
                <a:lnTo>
                  <a:pt x="0" y="3902848"/>
                </a:lnTo>
                <a:lnTo>
                  <a:pt x="0" y="0"/>
                </a:lnTo>
                <a:close/>
              </a:path>
            </a:pathLst>
          </a:custGeom>
          <a:blipFill rotWithShape="1">
            <a:blip r:embed="rId8">
              <a:alphaModFix/>
            </a:blip>
            <a:stretch>
              <a:fillRect b="0" l="0" r="-33988" t="0"/>
            </a:stretch>
          </a:blipFill>
          <a:ln>
            <a:noFill/>
          </a:ln>
        </p:spPr>
      </p:sp>
      <p:sp>
        <p:nvSpPr>
          <p:cNvPr id="468" name="Google Shape;468;p19"/>
          <p:cNvSpPr/>
          <p:nvPr/>
        </p:nvSpPr>
        <p:spPr>
          <a:xfrm>
            <a:off x="1028700" y="2600081"/>
            <a:ext cx="4356448" cy="3630912"/>
          </a:xfrm>
          <a:custGeom>
            <a:rect b="b" l="l" r="r" t="t"/>
            <a:pathLst>
              <a:path extrusionOk="0" h="3630912" w="4356448">
                <a:moveTo>
                  <a:pt x="0" y="0"/>
                </a:moveTo>
                <a:lnTo>
                  <a:pt x="4356448" y="0"/>
                </a:lnTo>
                <a:lnTo>
                  <a:pt x="4356448" y="3630912"/>
                </a:lnTo>
                <a:lnTo>
                  <a:pt x="0" y="3630912"/>
                </a:lnTo>
                <a:lnTo>
                  <a:pt x="0" y="0"/>
                </a:lnTo>
                <a:close/>
              </a:path>
            </a:pathLst>
          </a:custGeom>
          <a:blipFill rotWithShape="1">
            <a:blip r:embed="rId9">
              <a:alphaModFix/>
            </a:blip>
            <a:stretch>
              <a:fillRect b="0" l="0" r="-33436" t="0"/>
            </a:stretch>
          </a:blipFill>
          <a:ln>
            <a:noFill/>
          </a:ln>
        </p:spPr>
      </p:sp>
      <p:sp>
        <p:nvSpPr>
          <p:cNvPr id="469" name="Google Shape;469;p19"/>
          <p:cNvSpPr/>
          <p:nvPr/>
        </p:nvSpPr>
        <p:spPr>
          <a:xfrm>
            <a:off x="4451269" y="5275931"/>
            <a:ext cx="4560760" cy="3865223"/>
          </a:xfrm>
          <a:custGeom>
            <a:rect b="b" l="l" r="r" t="t"/>
            <a:pathLst>
              <a:path extrusionOk="0" h="3865223" w="4560760">
                <a:moveTo>
                  <a:pt x="0" y="0"/>
                </a:moveTo>
                <a:lnTo>
                  <a:pt x="4560761" y="0"/>
                </a:lnTo>
                <a:lnTo>
                  <a:pt x="4560761" y="3865223"/>
                </a:lnTo>
                <a:lnTo>
                  <a:pt x="0" y="3865223"/>
                </a:lnTo>
                <a:lnTo>
                  <a:pt x="0" y="0"/>
                </a:lnTo>
                <a:close/>
              </a:path>
            </a:pathLst>
          </a:custGeom>
          <a:blipFill rotWithShape="1">
            <a:blip r:embed="rId10">
              <a:alphaModFix/>
            </a:blip>
            <a:stretch>
              <a:fillRect b="0" l="0" r="-35146" t="0"/>
            </a:stretch>
          </a:blipFill>
          <a:ln>
            <a:noFill/>
          </a:ln>
        </p:spPr>
      </p:sp>
      <p:sp>
        <p:nvSpPr>
          <p:cNvPr id="470" name="Google Shape;470;p19"/>
          <p:cNvSpPr/>
          <p:nvPr/>
        </p:nvSpPr>
        <p:spPr>
          <a:xfrm>
            <a:off x="13187897" y="5203754"/>
            <a:ext cx="4584474" cy="4009577"/>
          </a:xfrm>
          <a:custGeom>
            <a:rect b="b" l="l" r="r" t="t"/>
            <a:pathLst>
              <a:path extrusionOk="0" h="4009577" w="4584474">
                <a:moveTo>
                  <a:pt x="0" y="0"/>
                </a:moveTo>
                <a:lnTo>
                  <a:pt x="4584475" y="0"/>
                </a:lnTo>
                <a:lnTo>
                  <a:pt x="4584475" y="4009577"/>
                </a:lnTo>
                <a:lnTo>
                  <a:pt x="0" y="4009577"/>
                </a:lnTo>
                <a:lnTo>
                  <a:pt x="0" y="0"/>
                </a:lnTo>
                <a:close/>
              </a:path>
            </a:pathLst>
          </a:custGeom>
          <a:blipFill rotWithShape="1">
            <a:blip r:embed="rId11">
              <a:alphaModFix/>
            </a:blip>
            <a:stretch>
              <a:fillRect b="0" l="0" r="-36472" t="0"/>
            </a:stretch>
          </a:blipFill>
          <a:ln>
            <a:noFill/>
          </a:ln>
        </p:spPr>
      </p:sp>
      <p:sp>
        <p:nvSpPr>
          <p:cNvPr id="471" name="Google Shape;471;p19"/>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472" name="Google Shape;472;p19"/>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473" name="Google Shape;473;p19"/>
          <p:cNvSpPr txBox="1"/>
          <p:nvPr/>
        </p:nvSpPr>
        <p:spPr>
          <a:xfrm>
            <a:off x="6602551" y="1756075"/>
            <a:ext cx="4818958" cy="844006"/>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Clr>
                <a:srgbClr val="000000"/>
              </a:buClr>
              <a:buSzPts val="4271"/>
              <a:buFont typeface="Arial"/>
              <a:buNone/>
            </a:pPr>
            <a:r>
              <a:rPr b="0" i="0" lang="en-US" sz="4271" u="none" cap="none" strike="noStrike">
                <a:solidFill>
                  <a:srgbClr val="4575A6"/>
                </a:solidFill>
                <a:latin typeface="Arial"/>
                <a:ea typeface="Arial"/>
                <a:cs typeface="Arial"/>
                <a:sym typeface="Arial"/>
              </a:rPr>
              <a:t>New Additions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0"/>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483" name="Google Shape;483;p20"/>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484" name="Google Shape;484;p20"/>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485" name="Google Shape;485;p20"/>
          <p:cNvGrpSpPr/>
          <p:nvPr/>
        </p:nvGrpSpPr>
        <p:grpSpPr>
          <a:xfrm>
            <a:off x="5547997" y="9522797"/>
            <a:ext cx="104772" cy="430262"/>
            <a:chOff x="0" y="-85725"/>
            <a:chExt cx="27594" cy="113319"/>
          </a:xfrm>
        </p:grpSpPr>
        <p:sp>
          <p:nvSpPr>
            <p:cNvPr id="486" name="Google Shape;486;p20"/>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487" name="Google Shape;487;p20"/>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88" name="Google Shape;488;p20"/>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489" name="Google Shape;489;p20"/>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490" name="Google Shape;490;p20"/>
          <p:cNvGrpSpPr/>
          <p:nvPr/>
        </p:nvGrpSpPr>
        <p:grpSpPr>
          <a:xfrm>
            <a:off x="10595540" y="9522797"/>
            <a:ext cx="104772" cy="430262"/>
            <a:chOff x="0" y="-85725"/>
            <a:chExt cx="27594" cy="113319"/>
          </a:xfrm>
        </p:grpSpPr>
        <p:sp>
          <p:nvSpPr>
            <p:cNvPr id="491" name="Google Shape;491;p20"/>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492" name="Google Shape;492;p20"/>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3" name="Google Shape;493;p20"/>
          <p:cNvGrpSpPr/>
          <p:nvPr/>
        </p:nvGrpSpPr>
        <p:grpSpPr>
          <a:xfrm>
            <a:off x="15869517" y="9539307"/>
            <a:ext cx="104772" cy="430262"/>
            <a:chOff x="0" y="-85725"/>
            <a:chExt cx="27594" cy="113319"/>
          </a:xfrm>
        </p:grpSpPr>
        <p:sp>
          <p:nvSpPr>
            <p:cNvPr id="494" name="Google Shape;494;p20"/>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495" name="Google Shape;495;p20"/>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6" name="Google Shape;496;p20"/>
          <p:cNvSpPr/>
          <p:nvPr/>
        </p:nvSpPr>
        <p:spPr>
          <a:xfrm>
            <a:off x="237884" y="207541"/>
            <a:ext cx="1284859" cy="1284859"/>
          </a:xfrm>
          <a:custGeom>
            <a:rect b="b" l="l" r="r" t="t"/>
            <a:pathLst>
              <a:path extrusionOk="0" h="1284859" w="1284859">
                <a:moveTo>
                  <a:pt x="0" y="0"/>
                </a:moveTo>
                <a:lnTo>
                  <a:pt x="1284860" y="0"/>
                </a:lnTo>
                <a:lnTo>
                  <a:pt x="1284860" y="1284859"/>
                </a:lnTo>
                <a:lnTo>
                  <a:pt x="0" y="1284859"/>
                </a:lnTo>
                <a:lnTo>
                  <a:pt x="0" y="0"/>
                </a:lnTo>
                <a:close/>
              </a:path>
            </a:pathLst>
          </a:custGeom>
          <a:blipFill rotWithShape="1">
            <a:blip r:embed="rId6">
              <a:alphaModFix/>
            </a:blip>
            <a:stretch>
              <a:fillRect b="0" l="0" r="0" t="0"/>
            </a:stretch>
          </a:blipFill>
          <a:ln>
            <a:noFill/>
          </a:ln>
        </p:spPr>
      </p:sp>
      <p:sp>
        <p:nvSpPr>
          <p:cNvPr id="497" name="Google Shape;497;p20"/>
          <p:cNvSpPr txBox="1"/>
          <p:nvPr/>
        </p:nvSpPr>
        <p:spPr>
          <a:xfrm>
            <a:off x="-445702" y="933450"/>
            <a:ext cx="18915463" cy="1022650"/>
          </a:xfrm>
          <a:prstGeom prst="rect">
            <a:avLst/>
          </a:prstGeom>
          <a:noFill/>
          <a:ln>
            <a:noFill/>
          </a:ln>
        </p:spPr>
        <p:txBody>
          <a:bodyPr anchorCtr="0" anchor="t" bIns="0" lIns="0" spcFirstLastPara="1" rIns="0" wrap="square" tIns="0">
            <a:spAutoFit/>
          </a:bodyPr>
          <a:lstStyle/>
          <a:p>
            <a:pPr indent="0" lvl="0" marL="0" marR="0" rtl="0" algn="ctr">
              <a:lnSpc>
                <a:spcPct val="105995"/>
              </a:lnSpc>
              <a:spcBef>
                <a:spcPts val="0"/>
              </a:spcBef>
              <a:spcAft>
                <a:spcPts val="0"/>
              </a:spcAft>
              <a:buClr>
                <a:srgbClr val="000000"/>
              </a:buClr>
              <a:buSzPts val="6088"/>
              <a:buFont typeface="Arial"/>
              <a:buNone/>
            </a:pPr>
            <a:r>
              <a:rPr b="0" i="0" lang="en-US" sz="6088" u="none" cap="none" strike="noStrike">
                <a:solidFill>
                  <a:srgbClr val="1C4F73"/>
                </a:solidFill>
                <a:latin typeface="Arial"/>
                <a:ea typeface="Arial"/>
                <a:cs typeface="Arial"/>
                <a:sym typeface="Arial"/>
              </a:rPr>
              <a:t>MGG Online</a:t>
            </a:r>
            <a:endParaRPr b="0" i="0" sz="1400" u="none" cap="none" strike="noStrike">
              <a:solidFill>
                <a:srgbClr val="000000"/>
              </a:solidFill>
              <a:latin typeface="Arial"/>
              <a:ea typeface="Arial"/>
              <a:cs typeface="Arial"/>
              <a:sym typeface="Arial"/>
            </a:endParaRPr>
          </a:p>
        </p:txBody>
      </p:sp>
      <p:sp>
        <p:nvSpPr>
          <p:cNvPr id="498" name="Google Shape;498;p20"/>
          <p:cNvSpPr/>
          <p:nvPr/>
        </p:nvSpPr>
        <p:spPr>
          <a:xfrm>
            <a:off x="237884" y="183113"/>
            <a:ext cx="2588500" cy="1409295"/>
          </a:xfrm>
          <a:custGeom>
            <a:rect b="b" l="l" r="r" t="t"/>
            <a:pathLst>
              <a:path extrusionOk="0" h="1409295" w="2588500">
                <a:moveTo>
                  <a:pt x="0" y="0"/>
                </a:moveTo>
                <a:lnTo>
                  <a:pt x="2588501" y="0"/>
                </a:lnTo>
                <a:lnTo>
                  <a:pt x="2588501" y="1409295"/>
                </a:lnTo>
                <a:lnTo>
                  <a:pt x="0" y="1409295"/>
                </a:lnTo>
                <a:lnTo>
                  <a:pt x="0" y="0"/>
                </a:lnTo>
                <a:close/>
              </a:path>
            </a:pathLst>
          </a:custGeom>
          <a:blipFill rotWithShape="1">
            <a:blip r:embed="rId7">
              <a:alphaModFix/>
            </a:blip>
            <a:stretch>
              <a:fillRect b="0" l="0" r="0" t="0"/>
            </a:stretch>
          </a:blipFill>
          <a:ln>
            <a:noFill/>
          </a:ln>
        </p:spPr>
      </p:sp>
      <p:sp>
        <p:nvSpPr>
          <p:cNvPr id="499" name="Google Shape;499;p20"/>
          <p:cNvSpPr/>
          <p:nvPr/>
        </p:nvSpPr>
        <p:spPr>
          <a:xfrm>
            <a:off x="2289811" y="3164942"/>
            <a:ext cx="13708378" cy="5409097"/>
          </a:xfrm>
          <a:custGeom>
            <a:rect b="b" l="l" r="r" t="t"/>
            <a:pathLst>
              <a:path extrusionOk="0" h="5409097" w="13708378">
                <a:moveTo>
                  <a:pt x="0" y="0"/>
                </a:moveTo>
                <a:lnTo>
                  <a:pt x="13708378" y="0"/>
                </a:lnTo>
                <a:lnTo>
                  <a:pt x="13708378" y="5409097"/>
                </a:lnTo>
                <a:lnTo>
                  <a:pt x="0" y="5409097"/>
                </a:lnTo>
                <a:lnTo>
                  <a:pt x="0" y="0"/>
                </a:lnTo>
                <a:close/>
              </a:path>
            </a:pathLst>
          </a:custGeom>
          <a:blipFill rotWithShape="1">
            <a:blip r:embed="rId8">
              <a:alphaModFix/>
            </a:blip>
            <a:stretch>
              <a:fillRect b="0" l="0" r="0" t="0"/>
            </a:stretch>
          </a:blipFill>
          <a:ln>
            <a:noFill/>
          </a:ln>
        </p:spPr>
      </p:sp>
      <p:sp>
        <p:nvSpPr>
          <p:cNvPr id="500" name="Google Shape;500;p20"/>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501" name="Google Shape;501;p20"/>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502" name="Google Shape;502;p20"/>
          <p:cNvSpPr txBox="1"/>
          <p:nvPr/>
        </p:nvSpPr>
        <p:spPr>
          <a:xfrm>
            <a:off x="5291766" y="1624997"/>
            <a:ext cx="7440527" cy="844006"/>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Clr>
                <a:srgbClr val="000000"/>
              </a:buClr>
              <a:buSzPts val="4271"/>
              <a:buFont typeface="Arial"/>
              <a:buNone/>
            </a:pPr>
            <a:r>
              <a:rPr b="0" i="0" lang="en-US" sz="4271" u="none" cap="none" strike="noStrike">
                <a:solidFill>
                  <a:srgbClr val="4575A6"/>
                </a:solidFill>
                <a:latin typeface="Arial"/>
                <a:ea typeface="Arial"/>
                <a:cs typeface="Arial"/>
                <a:sym typeface="Arial"/>
              </a:rPr>
              <a:t>Exclusive Free Article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27"/>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512" name="Google Shape;512;p27"/>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513" name="Google Shape;513;p27"/>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514" name="Google Shape;514;p27"/>
          <p:cNvGrpSpPr/>
          <p:nvPr/>
        </p:nvGrpSpPr>
        <p:grpSpPr>
          <a:xfrm>
            <a:off x="5547997" y="9522797"/>
            <a:ext cx="104772" cy="430262"/>
            <a:chOff x="0" y="-85725"/>
            <a:chExt cx="27594" cy="113319"/>
          </a:xfrm>
        </p:grpSpPr>
        <p:sp>
          <p:nvSpPr>
            <p:cNvPr id="515" name="Google Shape;515;p27"/>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516" name="Google Shape;516;p27"/>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17" name="Google Shape;517;p27"/>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518" name="Google Shape;518;p27"/>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519" name="Google Shape;519;p27"/>
          <p:cNvGrpSpPr/>
          <p:nvPr/>
        </p:nvGrpSpPr>
        <p:grpSpPr>
          <a:xfrm>
            <a:off x="10595540" y="9522797"/>
            <a:ext cx="104772" cy="430262"/>
            <a:chOff x="0" y="-85725"/>
            <a:chExt cx="27594" cy="113319"/>
          </a:xfrm>
        </p:grpSpPr>
        <p:sp>
          <p:nvSpPr>
            <p:cNvPr id="520" name="Google Shape;520;p27"/>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521" name="Google Shape;521;p27"/>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22" name="Google Shape;522;p27"/>
          <p:cNvGrpSpPr/>
          <p:nvPr/>
        </p:nvGrpSpPr>
        <p:grpSpPr>
          <a:xfrm>
            <a:off x="15869517" y="9539307"/>
            <a:ext cx="104772" cy="430262"/>
            <a:chOff x="0" y="-85725"/>
            <a:chExt cx="27594" cy="113319"/>
          </a:xfrm>
        </p:grpSpPr>
        <p:sp>
          <p:nvSpPr>
            <p:cNvPr id="523" name="Google Shape;523;p27"/>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524" name="Google Shape;524;p27"/>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25" name="Google Shape;525;p27"/>
          <p:cNvSpPr/>
          <p:nvPr/>
        </p:nvSpPr>
        <p:spPr>
          <a:xfrm>
            <a:off x="134471" y="132065"/>
            <a:ext cx="1425911" cy="1425911"/>
          </a:xfrm>
          <a:custGeom>
            <a:rect b="b" l="l" r="r" t="t"/>
            <a:pathLst>
              <a:path extrusionOk="0" h="1425911" w="1425911">
                <a:moveTo>
                  <a:pt x="0" y="0"/>
                </a:moveTo>
                <a:lnTo>
                  <a:pt x="1425911" y="0"/>
                </a:lnTo>
                <a:lnTo>
                  <a:pt x="1425911" y="1425911"/>
                </a:lnTo>
                <a:lnTo>
                  <a:pt x="0" y="1425911"/>
                </a:lnTo>
                <a:lnTo>
                  <a:pt x="0" y="0"/>
                </a:lnTo>
                <a:close/>
              </a:path>
            </a:pathLst>
          </a:custGeom>
          <a:blipFill rotWithShape="1">
            <a:blip r:embed="rId6">
              <a:alphaModFix/>
            </a:blip>
            <a:stretch>
              <a:fillRect b="0" l="0" r="0" t="0"/>
            </a:stretch>
          </a:blipFill>
          <a:ln>
            <a:noFill/>
          </a:ln>
        </p:spPr>
      </p:sp>
      <p:sp>
        <p:nvSpPr>
          <p:cNvPr id="526" name="Google Shape;526;p27"/>
          <p:cNvSpPr/>
          <p:nvPr/>
        </p:nvSpPr>
        <p:spPr>
          <a:xfrm>
            <a:off x="2369242" y="3797874"/>
            <a:ext cx="13549517" cy="2691251"/>
          </a:xfrm>
          <a:custGeom>
            <a:rect b="b" l="l" r="r" t="t"/>
            <a:pathLst>
              <a:path extrusionOk="0" h="2691251" w="13549517">
                <a:moveTo>
                  <a:pt x="0" y="0"/>
                </a:moveTo>
                <a:lnTo>
                  <a:pt x="13549516" y="0"/>
                </a:lnTo>
                <a:lnTo>
                  <a:pt x="13549516" y="2691252"/>
                </a:lnTo>
                <a:lnTo>
                  <a:pt x="0" y="2691252"/>
                </a:lnTo>
                <a:lnTo>
                  <a:pt x="0" y="0"/>
                </a:lnTo>
                <a:close/>
              </a:path>
            </a:pathLst>
          </a:custGeom>
          <a:blipFill rotWithShape="1">
            <a:blip r:embed="rId7">
              <a:alphaModFix/>
            </a:blip>
            <a:stretch>
              <a:fillRect b="0" l="0" r="0" t="0"/>
            </a:stretch>
          </a:blipFill>
          <a:ln>
            <a:noFill/>
          </a:ln>
        </p:spPr>
      </p:sp>
      <p:sp>
        <p:nvSpPr>
          <p:cNvPr id="527" name="Google Shape;527;p27"/>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528" name="Google Shape;528;p27"/>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529" name="Google Shape;529;p27"/>
          <p:cNvSpPr/>
          <p:nvPr/>
        </p:nvSpPr>
        <p:spPr>
          <a:xfrm>
            <a:off x="2279383" y="3752653"/>
            <a:ext cx="2440603" cy="1833503"/>
          </a:xfrm>
          <a:custGeom>
            <a:rect b="b" l="l" r="r" t="t"/>
            <a:pathLst>
              <a:path extrusionOk="0" h="1833503" w="2440603">
                <a:moveTo>
                  <a:pt x="0" y="0"/>
                </a:moveTo>
                <a:lnTo>
                  <a:pt x="2440603" y="0"/>
                </a:lnTo>
                <a:lnTo>
                  <a:pt x="2440603" y="1833504"/>
                </a:lnTo>
                <a:lnTo>
                  <a:pt x="0" y="183350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8"/>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539" name="Google Shape;539;p28"/>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540" name="Google Shape;540;p28"/>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541" name="Google Shape;541;p28"/>
          <p:cNvGrpSpPr/>
          <p:nvPr/>
        </p:nvGrpSpPr>
        <p:grpSpPr>
          <a:xfrm>
            <a:off x="5547997" y="9522797"/>
            <a:ext cx="104772" cy="430262"/>
            <a:chOff x="0" y="-85725"/>
            <a:chExt cx="27594" cy="113319"/>
          </a:xfrm>
        </p:grpSpPr>
        <p:sp>
          <p:nvSpPr>
            <p:cNvPr id="542" name="Google Shape;542;p28"/>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543" name="Google Shape;543;p28"/>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44" name="Google Shape;544;p28"/>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545" name="Google Shape;545;p28"/>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546" name="Google Shape;546;p28"/>
          <p:cNvGrpSpPr/>
          <p:nvPr/>
        </p:nvGrpSpPr>
        <p:grpSpPr>
          <a:xfrm>
            <a:off x="10595540" y="9522797"/>
            <a:ext cx="104772" cy="430262"/>
            <a:chOff x="0" y="-85725"/>
            <a:chExt cx="27594" cy="113319"/>
          </a:xfrm>
        </p:grpSpPr>
        <p:sp>
          <p:nvSpPr>
            <p:cNvPr id="547" name="Google Shape;547;p28"/>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548" name="Google Shape;548;p28"/>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49" name="Google Shape;549;p28"/>
          <p:cNvGrpSpPr/>
          <p:nvPr/>
        </p:nvGrpSpPr>
        <p:grpSpPr>
          <a:xfrm>
            <a:off x="15869517" y="9539307"/>
            <a:ext cx="104772" cy="430262"/>
            <a:chOff x="0" y="-85725"/>
            <a:chExt cx="27594" cy="113319"/>
          </a:xfrm>
        </p:grpSpPr>
        <p:sp>
          <p:nvSpPr>
            <p:cNvPr id="550" name="Google Shape;550;p28"/>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551" name="Google Shape;551;p28"/>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52" name="Google Shape;552;p28"/>
          <p:cNvSpPr/>
          <p:nvPr/>
        </p:nvSpPr>
        <p:spPr>
          <a:xfrm>
            <a:off x="134471" y="132065"/>
            <a:ext cx="1425911" cy="1425911"/>
          </a:xfrm>
          <a:custGeom>
            <a:rect b="b" l="l" r="r" t="t"/>
            <a:pathLst>
              <a:path extrusionOk="0" h="1425911" w="1425911">
                <a:moveTo>
                  <a:pt x="0" y="0"/>
                </a:moveTo>
                <a:lnTo>
                  <a:pt x="1425911" y="0"/>
                </a:lnTo>
                <a:lnTo>
                  <a:pt x="1425911" y="1425911"/>
                </a:lnTo>
                <a:lnTo>
                  <a:pt x="0" y="1425911"/>
                </a:lnTo>
                <a:lnTo>
                  <a:pt x="0" y="0"/>
                </a:lnTo>
                <a:close/>
              </a:path>
            </a:pathLst>
          </a:custGeom>
          <a:blipFill rotWithShape="1">
            <a:blip r:embed="rId6">
              <a:alphaModFix/>
            </a:blip>
            <a:stretch>
              <a:fillRect b="0" l="0" r="0" t="0"/>
            </a:stretch>
          </a:blipFill>
          <a:ln>
            <a:noFill/>
          </a:ln>
        </p:spPr>
      </p:sp>
      <p:sp>
        <p:nvSpPr>
          <p:cNvPr id="553" name="Google Shape;553;p28"/>
          <p:cNvSpPr txBox="1"/>
          <p:nvPr/>
        </p:nvSpPr>
        <p:spPr>
          <a:xfrm>
            <a:off x="3969825" y="2507563"/>
            <a:ext cx="10348500" cy="7228200"/>
          </a:xfrm>
          <a:prstGeom prst="rect">
            <a:avLst/>
          </a:prstGeom>
          <a:noFill/>
          <a:ln>
            <a:noFill/>
          </a:ln>
        </p:spPr>
        <p:txBody>
          <a:bodyPr anchorCtr="0" anchor="t" bIns="0" lIns="0" spcFirstLastPara="1" rIns="0" wrap="square" tIns="0">
            <a:spAutoFit/>
          </a:bodyPr>
          <a:lstStyle/>
          <a:p>
            <a:pPr indent="0" lvl="0" marL="0" marR="0" rtl="0" algn="ctr">
              <a:lnSpc>
                <a:spcPct val="187022"/>
              </a:lnSpc>
              <a:spcBef>
                <a:spcPts val="0"/>
              </a:spcBef>
              <a:spcAft>
                <a:spcPts val="0"/>
              </a:spcAft>
              <a:buClr>
                <a:srgbClr val="000000"/>
              </a:buClr>
              <a:buSzPts val="3799"/>
              <a:buFont typeface="Arial"/>
              <a:buNone/>
            </a:pPr>
            <a:r>
              <a:rPr b="0" i="0" lang="en-US" sz="3299" u="none" cap="none" strike="noStrike">
                <a:solidFill>
                  <a:srgbClr val="ED9E36"/>
                </a:solidFill>
                <a:latin typeface="Arial"/>
                <a:ea typeface="Arial"/>
                <a:cs typeface="Arial"/>
                <a:sym typeface="Arial"/>
              </a:rPr>
              <a:t>Three encyclopedic sets (17 volumes)</a:t>
            </a:r>
            <a:endParaRPr b="0" i="0" sz="900" u="none" cap="none" strike="noStrike">
              <a:solidFill>
                <a:srgbClr val="000000"/>
              </a:solidFill>
              <a:latin typeface="Arial"/>
              <a:ea typeface="Arial"/>
              <a:cs typeface="Arial"/>
              <a:sym typeface="Arial"/>
            </a:endParaRPr>
          </a:p>
          <a:p>
            <a:pPr indent="0" lvl="0" marL="0" marR="0" rtl="0" algn="ctr">
              <a:lnSpc>
                <a:spcPct val="140011"/>
              </a:lnSpc>
              <a:spcBef>
                <a:spcPts val="0"/>
              </a:spcBef>
              <a:spcAft>
                <a:spcPts val="0"/>
              </a:spcAft>
              <a:buClr>
                <a:srgbClr val="000000"/>
              </a:buClr>
              <a:buSzPts val="3499"/>
              <a:buFont typeface="Arial"/>
              <a:buNone/>
            </a:pPr>
            <a:r>
              <a:rPr b="0" i="0" lang="en-US" sz="2999" u="none" cap="none" strike="noStrike">
                <a:solidFill>
                  <a:srgbClr val="000000"/>
                </a:solidFill>
                <a:latin typeface="Arial"/>
                <a:ea typeface="Arial"/>
                <a:cs typeface="Arial"/>
                <a:sym typeface="Arial"/>
              </a:rPr>
              <a:t>Il lessico, 4 volumes (1983–1984) </a:t>
            </a:r>
            <a:endParaRPr b="0" i="0" sz="900" u="none" cap="none" strike="noStrike">
              <a:solidFill>
                <a:srgbClr val="000000"/>
              </a:solidFill>
              <a:latin typeface="Arial"/>
              <a:ea typeface="Arial"/>
              <a:cs typeface="Arial"/>
              <a:sym typeface="Arial"/>
            </a:endParaRPr>
          </a:p>
          <a:p>
            <a:pPr indent="0" lvl="0" marL="0" marR="0" rtl="0" algn="ctr">
              <a:lnSpc>
                <a:spcPct val="140011"/>
              </a:lnSpc>
              <a:spcBef>
                <a:spcPts val="0"/>
              </a:spcBef>
              <a:spcAft>
                <a:spcPts val="0"/>
              </a:spcAft>
              <a:buClr>
                <a:srgbClr val="000000"/>
              </a:buClr>
              <a:buSzPts val="3499"/>
              <a:buFont typeface="Arial"/>
              <a:buNone/>
            </a:pPr>
            <a:r>
              <a:rPr b="0" i="0" lang="en-US" sz="2999" u="none" cap="none" strike="noStrike">
                <a:solidFill>
                  <a:srgbClr val="000000"/>
                </a:solidFill>
                <a:latin typeface="Arial"/>
                <a:ea typeface="Arial"/>
                <a:cs typeface="Arial"/>
                <a:sym typeface="Arial"/>
              </a:rPr>
              <a:t>musical terms, genres, currents and historical periods instruments, dance, metrics, acoustics</a:t>
            </a:r>
            <a:endParaRPr b="0" i="0" sz="900" u="none" cap="none" strike="noStrike">
              <a:solidFill>
                <a:srgbClr val="000000"/>
              </a:solidFill>
              <a:latin typeface="Arial"/>
              <a:ea typeface="Arial"/>
              <a:cs typeface="Arial"/>
              <a:sym typeface="Arial"/>
            </a:endParaRPr>
          </a:p>
          <a:p>
            <a:pPr indent="0" lvl="0" marL="0" marR="0" rtl="0" algn="ctr">
              <a:lnSpc>
                <a:spcPct val="140011"/>
              </a:lnSpc>
              <a:spcBef>
                <a:spcPts val="0"/>
              </a:spcBef>
              <a:spcAft>
                <a:spcPts val="0"/>
              </a:spcAft>
              <a:buClr>
                <a:srgbClr val="000000"/>
              </a:buClr>
              <a:buSzPts val="3499"/>
              <a:buFont typeface="Arial"/>
              <a:buNone/>
            </a:pPr>
            <a:r>
              <a:t/>
            </a:r>
            <a:endParaRPr b="0" i="0" sz="2999" u="none" cap="none" strike="noStrike">
              <a:solidFill>
                <a:srgbClr val="000000"/>
              </a:solidFill>
              <a:latin typeface="Arial"/>
              <a:ea typeface="Arial"/>
              <a:cs typeface="Arial"/>
              <a:sym typeface="Arial"/>
            </a:endParaRPr>
          </a:p>
          <a:p>
            <a:pPr indent="0" lvl="0" marL="0" marR="0" rtl="0" algn="ctr">
              <a:lnSpc>
                <a:spcPct val="140011"/>
              </a:lnSpc>
              <a:spcBef>
                <a:spcPts val="0"/>
              </a:spcBef>
              <a:spcAft>
                <a:spcPts val="0"/>
              </a:spcAft>
              <a:buClr>
                <a:srgbClr val="000000"/>
              </a:buClr>
              <a:buSzPts val="3499"/>
              <a:buFont typeface="Arial"/>
              <a:buNone/>
            </a:pPr>
            <a:r>
              <a:rPr b="0" i="0" lang="en-US" sz="2999" u="none" cap="none" strike="noStrike">
                <a:solidFill>
                  <a:srgbClr val="000000"/>
                </a:solidFill>
                <a:latin typeface="Arial"/>
                <a:ea typeface="Arial"/>
                <a:cs typeface="Arial"/>
                <a:sym typeface="Arial"/>
              </a:rPr>
              <a:t>Le biografie, 10 volumes (1985–1985; 1990; 2005) </a:t>
            </a:r>
            <a:endParaRPr b="0" i="0" sz="900" u="none" cap="none" strike="noStrike">
              <a:solidFill>
                <a:srgbClr val="000000"/>
              </a:solidFill>
              <a:latin typeface="Arial"/>
              <a:ea typeface="Arial"/>
              <a:cs typeface="Arial"/>
              <a:sym typeface="Arial"/>
            </a:endParaRPr>
          </a:p>
          <a:p>
            <a:pPr indent="0" lvl="0" marL="0" marR="0" rtl="0" algn="ctr">
              <a:lnSpc>
                <a:spcPct val="140011"/>
              </a:lnSpc>
              <a:spcBef>
                <a:spcPts val="0"/>
              </a:spcBef>
              <a:spcAft>
                <a:spcPts val="0"/>
              </a:spcAft>
              <a:buClr>
                <a:srgbClr val="000000"/>
              </a:buClr>
              <a:buSzPts val="3499"/>
              <a:buFont typeface="Arial"/>
              <a:buNone/>
            </a:pPr>
            <a:r>
              <a:rPr b="0" i="0" lang="en-US" sz="2999" u="none" cap="none" strike="noStrike">
                <a:solidFill>
                  <a:srgbClr val="000000"/>
                </a:solidFill>
                <a:latin typeface="Arial"/>
                <a:ea typeface="Arial"/>
                <a:cs typeface="Arial"/>
                <a:sym typeface="Arial"/>
              </a:rPr>
              <a:t>biographies and evaluation of works and activities of some 5000 composers, musicians, and librettists</a:t>
            </a:r>
            <a:endParaRPr b="0" i="0" sz="900" u="none" cap="none" strike="noStrike">
              <a:solidFill>
                <a:srgbClr val="000000"/>
              </a:solidFill>
              <a:latin typeface="Arial"/>
              <a:ea typeface="Arial"/>
              <a:cs typeface="Arial"/>
              <a:sym typeface="Arial"/>
            </a:endParaRPr>
          </a:p>
          <a:p>
            <a:pPr indent="0" lvl="0" marL="0" marR="0" rtl="0" algn="ctr">
              <a:lnSpc>
                <a:spcPct val="140011"/>
              </a:lnSpc>
              <a:spcBef>
                <a:spcPts val="0"/>
              </a:spcBef>
              <a:spcAft>
                <a:spcPts val="0"/>
              </a:spcAft>
              <a:buClr>
                <a:srgbClr val="000000"/>
              </a:buClr>
              <a:buSzPts val="3499"/>
              <a:buFont typeface="Arial"/>
              <a:buNone/>
            </a:pPr>
            <a:r>
              <a:rPr b="0" i="0" lang="en-US" sz="2999" u="none" cap="none" strike="noStrike">
                <a:solidFill>
                  <a:srgbClr val="000000"/>
                </a:solidFill>
                <a:latin typeface="Arial"/>
                <a:ea typeface="Arial"/>
                <a:cs typeface="Arial"/>
                <a:sym typeface="Arial"/>
              </a:rPr>
              <a:t> </a:t>
            </a:r>
            <a:endParaRPr b="0" i="0" sz="900" u="none" cap="none" strike="noStrike">
              <a:solidFill>
                <a:srgbClr val="000000"/>
              </a:solidFill>
              <a:latin typeface="Arial"/>
              <a:ea typeface="Arial"/>
              <a:cs typeface="Arial"/>
              <a:sym typeface="Arial"/>
            </a:endParaRPr>
          </a:p>
          <a:p>
            <a:pPr indent="0" lvl="0" marL="0" marR="0" rtl="0" algn="ctr">
              <a:lnSpc>
                <a:spcPct val="140011"/>
              </a:lnSpc>
              <a:spcBef>
                <a:spcPts val="0"/>
              </a:spcBef>
              <a:spcAft>
                <a:spcPts val="0"/>
              </a:spcAft>
              <a:buClr>
                <a:srgbClr val="000000"/>
              </a:buClr>
              <a:buSzPts val="3499"/>
              <a:buFont typeface="Arial"/>
              <a:buNone/>
            </a:pPr>
            <a:r>
              <a:rPr b="0" i="0" lang="en-US" sz="2999" u="none" cap="none" strike="noStrike">
                <a:solidFill>
                  <a:srgbClr val="000000"/>
                </a:solidFill>
                <a:latin typeface="Arial"/>
                <a:ea typeface="Arial"/>
                <a:cs typeface="Arial"/>
                <a:sym typeface="Arial"/>
              </a:rPr>
              <a:t>I titoli e i personaggi, 3 volumes (1999)</a:t>
            </a:r>
            <a:endParaRPr b="0" i="0" sz="900" u="none" cap="none" strike="noStrike">
              <a:solidFill>
                <a:srgbClr val="000000"/>
              </a:solidFill>
              <a:latin typeface="Arial"/>
              <a:ea typeface="Arial"/>
              <a:cs typeface="Arial"/>
              <a:sym typeface="Arial"/>
            </a:endParaRPr>
          </a:p>
          <a:p>
            <a:pPr indent="0" lvl="0" marL="0" marR="0" rtl="0" algn="ctr">
              <a:lnSpc>
                <a:spcPct val="193112"/>
              </a:lnSpc>
              <a:spcBef>
                <a:spcPts val="0"/>
              </a:spcBef>
              <a:spcAft>
                <a:spcPts val="0"/>
              </a:spcAft>
              <a:buClr>
                <a:srgbClr val="000000"/>
              </a:buClr>
              <a:buSzPts val="3499"/>
              <a:buFont typeface="Arial"/>
              <a:buNone/>
            </a:pPr>
            <a:r>
              <a:t/>
            </a:r>
            <a:endParaRPr b="0" i="0" sz="2999" u="none" cap="none" strike="noStrike">
              <a:solidFill>
                <a:srgbClr val="000000"/>
              </a:solidFill>
              <a:latin typeface="Arial"/>
              <a:ea typeface="Arial"/>
              <a:cs typeface="Arial"/>
              <a:sym typeface="Arial"/>
            </a:endParaRPr>
          </a:p>
        </p:txBody>
      </p:sp>
      <p:sp>
        <p:nvSpPr>
          <p:cNvPr id="554" name="Google Shape;554;p28"/>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555" name="Google Shape;555;p28"/>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556" name="Google Shape;556;p28"/>
          <p:cNvSpPr txBox="1"/>
          <p:nvPr/>
        </p:nvSpPr>
        <p:spPr>
          <a:xfrm>
            <a:off x="1837218" y="490745"/>
            <a:ext cx="16031738" cy="1841800"/>
          </a:xfrm>
          <a:prstGeom prst="rect">
            <a:avLst/>
          </a:prstGeom>
          <a:noFill/>
          <a:ln>
            <a:noFill/>
          </a:ln>
        </p:spPr>
        <p:txBody>
          <a:bodyPr anchorCtr="0" anchor="t" bIns="0" lIns="0" spcFirstLastPara="1" rIns="0" wrap="square" tIns="0">
            <a:spAutoFit/>
          </a:bodyPr>
          <a:lstStyle/>
          <a:p>
            <a:pPr indent="0" lvl="0" marL="0" marR="0" rtl="0" algn="ctr">
              <a:lnSpc>
                <a:spcPct val="105995"/>
              </a:lnSpc>
              <a:spcBef>
                <a:spcPts val="0"/>
              </a:spcBef>
              <a:spcAft>
                <a:spcPts val="0"/>
              </a:spcAft>
              <a:buClr>
                <a:srgbClr val="000000"/>
              </a:buClr>
              <a:buSzPts val="6088"/>
              <a:buFont typeface="Arial"/>
              <a:buNone/>
            </a:pPr>
            <a:r>
              <a:rPr b="0" i="0" lang="en-US" sz="6088" u="none" cap="none" strike="noStrike">
                <a:solidFill>
                  <a:srgbClr val="E45136"/>
                </a:solidFill>
                <a:latin typeface="Arial"/>
                <a:ea typeface="Arial"/>
                <a:cs typeface="Arial"/>
                <a:sym typeface="Arial"/>
              </a:rPr>
              <a:t>Dizionario enciclopedico universale della musica e dei musicisti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29"/>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566" name="Google Shape;566;p29"/>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567" name="Google Shape;567;p29"/>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568" name="Google Shape;568;p29"/>
          <p:cNvGrpSpPr/>
          <p:nvPr/>
        </p:nvGrpSpPr>
        <p:grpSpPr>
          <a:xfrm>
            <a:off x="5547997" y="9522797"/>
            <a:ext cx="104772" cy="430262"/>
            <a:chOff x="0" y="-85725"/>
            <a:chExt cx="27594" cy="113319"/>
          </a:xfrm>
        </p:grpSpPr>
        <p:sp>
          <p:nvSpPr>
            <p:cNvPr id="569" name="Google Shape;569;p29"/>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570" name="Google Shape;570;p29"/>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71" name="Google Shape;571;p29"/>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572" name="Google Shape;572;p29"/>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573" name="Google Shape;573;p29"/>
          <p:cNvGrpSpPr/>
          <p:nvPr/>
        </p:nvGrpSpPr>
        <p:grpSpPr>
          <a:xfrm>
            <a:off x="10595540" y="9522797"/>
            <a:ext cx="104772" cy="430262"/>
            <a:chOff x="0" y="-85725"/>
            <a:chExt cx="27594" cy="113319"/>
          </a:xfrm>
        </p:grpSpPr>
        <p:sp>
          <p:nvSpPr>
            <p:cNvPr id="574" name="Google Shape;574;p29"/>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575" name="Google Shape;575;p29"/>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76" name="Google Shape;576;p29"/>
          <p:cNvGrpSpPr/>
          <p:nvPr/>
        </p:nvGrpSpPr>
        <p:grpSpPr>
          <a:xfrm>
            <a:off x="15869517" y="9539307"/>
            <a:ext cx="104772" cy="430262"/>
            <a:chOff x="0" y="-85725"/>
            <a:chExt cx="27594" cy="113319"/>
          </a:xfrm>
        </p:grpSpPr>
        <p:sp>
          <p:nvSpPr>
            <p:cNvPr id="577" name="Google Shape;577;p29"/>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578" name="Google Shape;578;p29"/>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79" name="Google Shape;579;p29"/>
          <p:cNvSpPr/>
          <p:nvPr/>
        </p:nvSpPr>
        <p:spPr>
          <a:xfrm>
            <a:off x="134471" y="132065"/>
            <a:ext cx="1425911" cy="1425911"/>
          </a:xfrm>
          <a:custGeom>
            <a:rect b="b" l="l" r="r" t="t"/>
            <a:pathLst>
              <a:path extrusionOk="0" h="1425911" w="1425911">
                <a:moveTo>
                  <a:pt x="0" y="0"/>
                </a:moveTo>
                <a:lnTo>
                  <a:pt x="1425911" y="0"/>
                </a:lnTo>
                <a:lnTo>
                  <a:pt x="1425911" y="1425911"/>
                </a:lnTo>
                <a:lnTo>
                  <a:pt x="0" y="1425911"/>
                </a:lnTo>
                <a:lnTo>
                  <a:pt x="0" y="0"/>
                </a:lnTo>
                <a:close/>
              </a:path>
            </a:pathLst>
          </a:custGeom>
          <a:blipFill rotWithShape="1">
            <a:blip r:embed="rId6">
              <a:alphaModFix/>
            </a:blip>
            <a:stretch>
              <a:fillRect b="0" l="0" r="0" t="0"/>
            </a:stretch>
          </a:blipFill>
          <a:ln>
            <a:noFill/>
          </a:ln>
        </p:spPr>
      </p:sp>
      <p:sp>
        <p:nvSpPr>
          <p:cNvPr id="580" name="Google Shape;580;p29"/>
          <p:cNvSpPr txBox="1"/>
          <p:nvPr/>
        </p:nvSpPr>
        <p:spPr>
          <a:xfrm>
            <a:off x="3281425" y="2490075"/>
            <a:ext cx="12588000" cy="6556200"/>
          </a:xfrm>
          <a:prstGeom prst="rect">
            <a:avLst/>
          </a:prstGeom>
          <a:noFill/>
          <a:ln>
            <a:noFill/>
          </a:ln>
        </p:spPr>
        <p:txBody>
          <a:bodyPr anchorCtr="0" anchor="t" bIns="0" lIns="0" spcFirstLastPara="1" rIns="0" wrap="square" tIns="0">
            <a:spAutoFit/>
          </a:bodyPr>
          <a:lstStyle/>
          <a:p>
            <a:pPr indent="0" lvl="0" marL="0" marR="0" rtl="0" algn="just">
              <a:lnSpc>
                <a:spcPct val="410333"/>
              </a:lnSpc>
              <a:spcBef>
                <a:spcPts val="0"/>
              </a:spcBef>
              <a:spcAft>
                <a:spcPts val="0"/>
              </a:spcAft>
              <a:buClr>
                <a:srgbClr val="000000"/>
              </a:buClr>
              <a:buSzPts val="18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just">
              <a:lnSpc>
                <a:spcPct val="186987"/>
              </a:lnSpc>
              <a:spcBef>
                <a:spcPts val="0"/>
              </a:spcBef>
              <a:spcAft>
                <a:spcPts val="0"/>
              </a:spcAft>
              <a:buClr>
                <a:srgbClr val="000000"/>
              </a:buClr>
              <a:buSzPts val="3950"/>
              <a:buFont typeface="Arial"/>
              <a:buNone/>
            </a:pPr>
            <a:r>
              <a:rPr b="0" i="0" lang="en-US" sz="3150" u="none" cap="none" strike="noStrike">
                <a:solidFill>
                  <a:srgbClr val="000000"/>
                </a:solidFill>
                <a:latin typeface="Arial"/>
                <a:ea typeface="Arial"/>
                <a:cs typeface="Arial"/>
                <a:sym typeface="Arial"/>
              </a:rPr>
              <a:t>20,000 entries for individuals and families of musicians</a:t>
            </a:r>
            <a:endParaRPr b="0" i="0" sz="600" u="none" cap="none" strike="noStrike">
              <a:solidFill>
                <a:srgbClr val="000000"/>
              </a:solidFill>
              <a:latin typeface="Arial"/>
              <a:ea typeface="Arial"/>
              <a:cs typeface="Arial"/>
              <a:sym typeface="Arial"/>
            </a:endParaRPr>
          </a:p>
          <a:p>
            <a:pPr indent="0" lvl="0" marL="0" marR="0" rtl="0" algn="just">
              <a:lnSpc>
                <a:spcPct val="186987"/>
              </a:lnSpc>
              <a:spcBef>
                <a:spcPts val="0"/>
              </a:spcBef>
              <a:spcAft>
                <a:spcPts val="0"/>
              </a:spcAft>
              <a:buClr>
                <a:srgbClr val="000000"/>
              </a:buClr>
              <a:buSzPts val="3950"/>
              <a:buFont typeface="Arial"/>
              <a:buNone/>
            </a:pPr>
            <a:r>
              <a:rPr b="0" i="0" lang="en-US" sz="3150" u="none" cap="none" strike="noStrike">
                <a:solidFill>
                  <a:srgbClr val="000000"/>
                </a:solidFill>
                <a:latin typeface="Arial"/>
                <a:ea typeface="Arial"/>
                <a:cs typeface="Arial"/>
                <a:sym typeface="Arial"/>
              </a:rPr>
              <a:t>6,500 entries for individual musical works</a:t>
            </a:r>
            <a:endParaRPr b="0" i="0" sz="600" u="none" cap="none" strike="noStrike">
              <a:solidFill>
                <a:srgbClr val="000000"/>
              </a:solidFill>
              <a:latin typeface="Arial"/>
              <a:ea typeface="Arial"/>
              <a:cs typeface="Arial"/>
              <a:sym typeface="Arial"/>
            </a:endParaRPr>
          </a:p>
          <a:p>
            <a:pPr indent="0" lvl="0" marL="0" marR="0" rtl="0" algn="just">
              <a:lnSpc>
                <a:spcPct val="186987"/>
              </a:lnSpc>
              <a:spcBef>
                <a:spcPts val="0"/>
              </a:spcBef>
              <a:spcAft>
                <a:spcPts val="0"/>
              </a:spcAft>
              <a:buClr>
                <a:srgbClr val="000000"/>
              </a:buClr>
              <a:buSzPts val="3950"/>
              <a:buFont typeface="Arial"/>
              <a:buNone/>
            </a:pPr>
            <a:r>
              <a:rPr b="0" i="0" lang="en-US" sz="3150" u="none" cap="none" strike="noStrike">
                <a:solidFill>
                  <a:srgbClr val="000000"/>
                </a:solidFill>
                <a:latin typeface="Arial"/>
                <a:ea typeface="Arial"/>
                <a:cs typeface="Arial"/>
                <a:sym typeface="Arial"/>
              </a:rPr>
              <a:t>2,400 definitions of music works</a:t>
            </a:r>
            <a:endParaRPr b="0" i="0" sz="600" u="none" cap="none" strike="noStrike">
              <a:solidFill>
                <a:srgbClr val="000000"/>
              </a:solidFill>
              <a:latin typeface="Arial"/>
              <a:ea typeface="Arial"/>
              <a:cs typeface="Arial"/>
              <a:sym typeface="Arial"/>
            </a:endParaRPr>
          </a:p>
          <a:p>
            <a:pPr indent="0" lvl="0" marL="0" marR="0" rtl="0" algn="just">
              <a:lnSpc>
                <a:spcPct val="186987"/>
              </a:lnSpc>
              <a:spcBef>
                <a:spcPts val="0"/>
              </a:spcBef>
              <a:spcAft>
                <a:spcPts val="0"/>
              </a:spcAft>
              <a:buClr>
                <a:srgbClr val="000000"/>
              </a:buClr>
              <a:buSzPts val="3950"/>
              <a:buFont typeface="Arial"/>
              <a:buNone/>
            </a:pPr>
            <a:r>
              <a:rPr b="0" i="0" lang="en-US" sz="3150" u="none" cap="none" strike="noStrike">
                <a:solidFill>
                  <a:srgbClr val="000000"/>
                </a:solidFill>
                <a:latin typeface="Arial"/>
                <a:ea typeface="Arial"/>
                <a:cs typeface="Arial"/>
                <a:sym typeface="Arial"/>
              </a:rPr>
              <a:t>1,600 instruments</a:t>
            </a:r>
            <a:endParaRPr b="0" i="0" sz="600" u="none" cap="none" strike="noStrike">
              <a:solidFill>
                <a:srgbClr val="000000"/>
              </a:solidFill>
              <a:latin typeface="Arial"/>
              <a:ea typeface="Arial"/>
              <a:cs typeface="Arial"/>
              <a:sym typeface="Arial"/>
            </a:endParaRPr>
          </a:p>
          <a:p>
            <a:pPr indent="0" lvl="0" marL="0" marR="0" rtl="0" algn="just">
              <a:lnSpc>
                <a:spcPct val="186987"/>
              </a:lnSpc>
              <a:spcBef>
                <a:spcPts val="0"/>
              </a:spcBef>
              <a:spcAft>
                <a:spcPts val="0"/>
              </a:spcAft>
              <a:buClr>
                <a:srgbClr val="000000"/>
              </a:buClr>
              <a:buSzPts val="3950"/>
              <a:buFont typeface="Arial"/>
              <a:buNone/>
            </a:pPr>
            <a:r>
              <a:rPr b="0" i="0" lang="en-US" sz="3150" u="none" cap="none" strike="noStrike">
                <a:solidFill>
                  <a:srgbClr val="000000"/>
                </a:solidFill>
                <a:latin typeface="Arial"/>
                <a:ea typeface="Arial"/>
                <a:cs typeface="Arial"/>
                <a:sym typeface="Arial"/>
              </a:rPr>
              <a:t>550 musical genres </a:t>
            </a:r>
            <a:endParaRPr b="0" i="0" sz="600" u="none" cap="none" strike="noStrike">
              <a:solidFill>
                <a:srgbClr val="000000"/>
              </a:solidFill>
              <a:latin typeface="Arial"/>
              <a:ea typeface="Arial"/>
              <a:cs typeface="Arial"/>
              <a:sym typeface="Arial"/>
            </a:endParaRPr>
          </a:p>
          <a:p>
            <a:pPr indent="0" lvl="0" marL="0" marR="0" rtl="0" algn="just">
              <a:lnSpc>
                <a:spcPct val="186987"/>
              </a:lnSpc>
              <a:spcBef>
                <a:spcPts val="0"/>
              </a:spcBef>
              <a:spcAft>
                <a:spcPts val="0"/>
              </a:spcAft>
              <a:buClr>
                <a:srgbClr val="000000"/>
              </a:buClr>
              <a:buSzPts val="3950"/>
              <a:buFont typeface="Arial"/>
              <a:buNone/>
            </a:pPr>
            <a:r>
              <a:rPr b="0" i="0" lang="en-US" sz="3150" u="none" cap="none" strike="noStrike">
                <a:solidFill>
                  <a:srgbClr val="000000"/>
                </a:solidFill>
                <a:latin typeface="Arial"/>
                <a:ea typeface="Arial"/>
                <a:cs typeface="Arial"/>
                <a:sym typeface="Arial"/>
              </a:rPr>
              <a:t>500 dances</a:t>
            </a:r>
            <a:endParaRPr b="0" i="0" sz="600" u="none" cap="none" strike="noStrike">
              <a:solidFill>
                <a:srgbClr val="000000"/>
              </a:solidFill>
              <a:latin typeface="Arial"/>
              <a:ea typeface="Arial"/>
              <a:cs typeface="Arial"/>
              <a:sym typeface="Arial"/>
            </a:endParaRPr>
          </a:p>
          <a:p>
            <a:pPr indent="0" lvl="0" marL="0" marR="0" rtl="0" algn="just">
              <a:lnSpc>
                <a:spcPct val="186987"/>
              </a:lnSpc>
              <a:spcBef>
                <a:spcPts val="0"/>
              </a:spcBef>
              <a:spcAft>
                <a:spcPts val="0"/>
              </a:spcAft>
              <a:buClr>
                <a:srgbClr val="000000"/>
              </a:buClr>
              <a:buSzPts val="3950"/>
              <a:buFont typeface="Arial"/>
              <a:buNone/>
            </a:pPr>
            <a:r>
              <a:rPr b="0" i="0" lang="en-US" sz="3150" u="none" cap="none" strike="noStrike">
                <a:solidFill>
                  <a:srgbClr val="000000"/>
                </a:solidFill>
                <a:latin typeface="Arial"/>
                <a:ea typeface="Arial"/>
                <a:cs typeface="Arial"/>
                <a:sym typeface="Arial"/>
              </a:rPr>
              <a:t>250 organ registers</a:t>
            </a:r>
            <a:endParaRPr b="0" i="0" sz="600" u="none" cap="none" strike="noStrike">
              <a:solidFill>
                <a:srgbClr val="000000"/>
              </a:solidFill>
              <a:latin typeface="Arial"/>
              <a:ea typeface="Arial"/>
              <a:cs typeface="Arial"/>
              <a:sym typeface="Arial"/>
            </a:endParaRPr>
          </a:p>
        </p:txBody>
      </p:sp>
      <p:sp>
        <p:nvSpPr>
          <p:cNvPr id="581" name="Google Shape;581;p29"/>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582" name="Google Shape;582;p29"/>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583" name="Google Shape;583;p29"/>
          <p:cNvSpPr txBox="1"/>
          <p:nvPr/>
        </p:nvSpPr>
        <p:spPr>
          <a:xfrm>
            <a:off x="1285765" y="1243755"/>
            <a:ext cx="16031738" cy="1022650"/>
          </a:xfrm>
          <a:prstGeom prst="rect">
            <a:avLst/>
          </a:prstGeom>
          <a:noFill/>
          <a:ln>
            <a:noFill/>
          </a:ln>
        </p:spPr>
        <p:txBody>
          <a:bodyPr anchorCtr="0" anchor="t" bIns="0" lIns="0" spcFirstLastPara="1" rIns="0" wrap="square" tIns="0">
            <a:spAutoFit/>
          </a:bodyPr>
          <a:lstStyle/>
          <a:p>
            <a:pPr indent="0" lvl="0" marL="0" marR="0" rtl="0" algn="ctr">
              <a:lnSpc>
                <a:spcPct val="105995"/>
              </a:lnSpc>
              <a:spcBef>
                <a:spcPts val="0"/>
              </a:spcBef>
              <a:spcAft>
                <a:spcPts val="0"/>
              </a:spcAft>
              <a:buClr>
                <a:srgbClr val="000000"/>
              </a:buClr>
              <a:buSzPts val="6088"/>
              <a:buFont typeface="Arial"/>
              <a:buNone/>
            </a:pPr>
            <a:r>
              <a:rPr b="0" i="0" lang="en-US" sz="6088" u="none" cap="none" strike="noStrike">
                <a:solidFill>
                  <a:srgbClr val="E45136"/>
                </a:solidFill>
                <a:latin typeface="Arial"/>
                <a:ea typeface="Arial"/>
                <a:cs typeface="Arial"/>
                <a:sym typeface="Arial"/>
              </a:rPr>
              <a:t>DEUMM Online Launch Breakdown</a:t>
            </a:r>
            <a:endParaRPr b="0" i="0" sz="1400" u="none" cap="none" strike="noStrike">
              <a:solidFill>
                <a:srgbClr val="000000"/>
              </a:solidFill>
              <a:latin typeface="Arial"/>
              <a:ea typeface="Arial"/>
              <a:cs typeface="Arial"/>
              <a:sym typeface="Arial"/>
            </a:endParaRPr>
          </a:p>
        </p:txBody>
      </p:sp>
      <p:sp>
        <p:nvSpPr>
          <p:cNvPr id="584" name="Google Shape;584;p29"/>
          <p:cNvSpPr txBox="1"/>
          <p:nvPr/>
        </p:nvSpPr>
        <p:spPr>
          <a:xfrm>
            <a:off x="7545844" y="2076399"/>
            <a:ext cx="9713456" cy="784368"/>
          </a:xfrm>
          <a:prstGeom prst="rect">
            <a:avLst/>
          </a:prstGeom>
          <a:noFill/>
          <a:ln>
            <a:noFill/>
          </a:ln>
        </p:spPr>
        <p:txBody>
          <a:bodyPr anchorCtr="0" anchor="t" bIns="0" lIns="0" spcFirstLastPara="1" rIns="0" wrap="square" tIns="0">
            <a:spAutoFit/>
          </a:bodyPr>
          <a:lstStyle/>
          <a:p>
            <a:pPr indent="0" lvl="0" marL="0" marR="0" rtl="0" algn="ctr">
              <a:lnSpc>
                <a:spcPct val="106003"/>
              </a:lnSpc>
              <a:spcBef>
                <a:spcPts val="0"/>
              </a:spcBef>
              <a:spcAft>
                <a:spcPts val="0"/>
              </a:spcAft>
              <a:buClr>
                <a:srgbClr val="000000"/>
              </a:buClr>
              <a:buSzPts val="4714"/>
              <a:buFont typeface="Arial"/>
              <a:buNone/>
            </a:pPr>
            <a:r>
              <a:rPr b="0" i="0" lang="en-US" sz="4714" u="none" cap="none" strike="noStrike">
                <a:solidFill>
                  <a:srgbClr val="ED9E36"/>
                </a:solidFill>
                <a:latin typeface="Arial"/>
                <a:ea typeface="Arial"/>
                <a:cs typeface="Arial"/>
                <a:sym typeface="Arial"/>
              </a:rPr>
              <a:t>About 35,000 articles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30"/>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594" name="Google Shape;594;p30"/>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595" name="Google Shape;595;p30"/>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596" name="Google Shape;596;p30"/>
          <p:cNvGrpSpPr/>
          <p:nvPr/>
        </p:nvGrpSpPr>
        <p:grpSpPr>
          <a:xfrm>
            <a:off x="5547997" y="9522797"/>
            <a:ext cx="104772" cy="430262"/>
            <a:chOff x="0" y="-85725"/>
            <a:chExt cx="27594" cy="113319"/>
          </a:xfrm>
        </p:grpSpPr>
        <p:sp>
          <p:nvSpPr>
            <p:cNvPr id="597" name="Google Shape;597;p30"/>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598" name="Google Shape;598;p30"/>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99" name="Google Shape;599;p30"/>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600" name="Google Shape;600;p30"/>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601" name="Google Shape;601;p30"/>
          <p:cNvGrpSpPr/>
          <p:nvPr/>
        </p:nvGrpSpPr>
        <p:grpSpPr>
          <a:xfrm>
            <a:off x="10595540" y="9522797"/>
            <a:ext cx="104772" cy="430262"/>
            <a:chOff x="0" y="-85725"/>
            <a:chExt cx="27594" cy="113319"/>
          </a:xfrm>
        </p:grpSpPr>
        <p:sp>
          <p:nvSpPr>
            <p:cNvPr id="602" name="Google Shape;602;p30"/>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603" name="Google Shape;603;p30"/>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04" name="Google Shape;604;p30"/>
          <p:cNvGrpSpPr/>
          <p:nvPr/>
        </p:nvGrpSpPr>
        <p:grpSpPr>
          <a:xfrm>
            <a:off x="15869517" y="9539307"/>
            <a:ext cx="104772" cy="430262"/>
            <a:chOff x="0" y="-85725"/>
            <a:chExt cx="27594" cy="113319"/>
          </a:xfrm>
        </p:grpSpPr>
        <p:sp>
          <p:nvSpPr>
            <p:cNvPr id="605" name="Google Shape;605;p30"/>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606" name="Google Shape;606;p30"/>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07" name="Google Shape;607;p30"/>
          <p:cNvSpPr/>
          <p:nvPr/>
        </p:nvSpPr>
        <p:spPr>
          <a:xfrm>
            <a:off x="134471" y="132065"/>
            <a:ext cx="1425911" cy="1425911"/>
          </a:xfrm>
          <a:custGeom>
            <a:rect b="b" l="l" r="r" t="t"/>
            <a:pathLst>
              <a:path extrusionOk="0" h="1425911" w="1425911">
                <a:moveTo>
                  <a:pt x="0" y="0"/>
                </a:moveTo>
                <a:lnTo>
                  <a:pt x="1425911" y="0"/>
                </a:lnTo>
                <a:lnTo>
                  <a:pt x="1425911" y="1425911"/>
                </a:lnTo>
                <a:lnTo>
                  <a:pt x="0" y="1425911"/>
                </a:lnTo>
                <a:lnTo>
                  <a:pt x="0" y="0"/>
                </a:lnTo>
                <a:close/>
              </a:path>
            </a:pathLst>
          </a:custGeom>
          <a:blipFill rotWithShape="1">
            <a:blip r:embed="rId6">
              <a:alphaModFix/>
            </a:blip>
            <a:stretch>
              <a:fillRect b="0" l="0" r="0" t="0"/>
            </a:stretch>
          </a:blipFill>
          <a:ln>
            <a:noFill/>
          </a:ln>
        </p:spPr>
      </p:sp>
      <p:sp>
        <p:nvSpPr>
          <p:cNvPr id="608" name="Google Shape;608;p30"/>
          <p:cNvSpPr/>
          <p:nvPr/>
        </p:nvSpPr>
        <p:spPr>
          <a:xfrm>
            <a:off x="2466871" y="2102130"/>
            <a:ext cx="8658705" cy="3041370"/>
          </a:xfrm>
          <a:custGeom>
            <a:rect b="b" l="l" r="r" t="t"/>
            <a:pathLst>
              <a:path extrusionOk="0" h="3041370" w="8658705">
                <a:moveTo>
                  <a:pt x="0" y="0"/>
                </a:moveTo>
                <a:lnTo>
                  <a:pt x="8658705" y="0"/>
                </a:lnTo>
                <a:lnTo>
                  <a:pt x="8658705" y="3041370"/>
                </a:lnTo>
                <a:lnTo>
                  <a:pt x="0" y="3041370"/>
                </a:lnTo>
                <a:lnTo>
                  <a:pt x="0" y="0"/>
                </a:lnTo>
                <a:close/>
              </a:path>
            </a:pathLst>
          </a:custGeom>
          <a:blipFill rotWithShape="1">
            <a:blip r:embed="rId7">
              <a:alphaModFix/>
            </a:blip>
            <a:stretch>
              <a:fillRect b="0" l="0" r="0" t="0"/>
            </a:stretch>
          </a:blipFill>
          <a:ln>
            <a:noFill/>
          </a:ln>
        </p:spPr>
      </p:sp>
      <p:grpSp>
        <p:nvGrpSpPr>
          <p:cNvPr id="609" name="Google Shape;609;p30"/>
          <p:cNvGrpSpPr/>
          <p:nvPr/>
        </p:nvGrpSpPr>
        <p:grpSpPr>
          <a:xfrm>
            <a:off x="7584110" y="5524071"/>
            <a:ext cx="8565134" cy="3686334"/>
            <a:chOff x="0" y="-85725"/>
            <a:chExt cx="2255838" cy="970886"/>
          </a:xfrm>
        </p:grpSpPr>
        <p:sp>
          <p:nvSpPr>
            <p:cNvPr id="610" name="Google Shape;610;p30"/>
            <p:cNvSpPr/>
            <p:nvPr/>
          </p:nvSpPr>
          <p:spPr>
            <a:xfrm>
              <a:off x="0" y="0"/>
              <a:ext cx="2255838" cy="885161"/>
            </a:xfrm>
            <a:custGeom>
              <a:rect b="b" l="l" r="r" t="t"/>
              <a:pathLst>
                <a:path extrusionOk="0" h="885161" w="2255838">
                  <a:moveTo>
                    <a:pt x="0" y="0"/>
                  </a:moveTo>
                  <a:lnTo>
                    <a:pt x="2255838" y="0"/>
                  </a:lnTo>
                  <a:lnTo>
                    <a:pt x="2255838" y="885161"/>
                  </a:lnTo>
                  <a:lnTo>
                    <a:pt x="0" y="885161"/>
                  </a:lnTo>
                  <a:close/>
                </a:path>
              </a:pathLst>
            </a:custGeom>
            <a:solidFill>
              <a:srgbClr val="FFFFFF"/>
            </a:solidFill>
            <a:ln>
              <a:noFill/>
            </a:ln>
          </p:spPr>
        </p:sp>
        <p:sp>
          <p:nvSpPr>
            <p:cNvPr id="611" name="Google Shape;611;p30"/>
            <p:cNvSpPr txBox="1"/>
            <p:nvPr/>
          </p:nvSpPr>
          <p:spPr>
            <a:xfrm>
              <a:off x="0" y="-85725"/>
              <a:ext cx="2255838" cy="970886"/>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12" name="Google Shape;612;p30"/>
          <p:cNvSpPr/>
          <p:nvPr/>
        </p:nvSpPr>
        <p:spPr>
          <a:xfrm flipH="1">
            <a:off x="8147110" y="5630002"/>
            <a:ext cx="8658705" cy="3041370"/>
          </a:xfrm>
          <a:custGeom>
            <a:rect b="b" l="l" r="r" t="t"/>
            <a:pathLst>
              <a:path extrusionOk="0" h="3041370" w="8658705">
                <a:moveTo>
                  <a:pt x="8658706" y="0"/>
                </a:moveTo>
                <a:lnTo>
                  <a:pt x="0" y="0"/>
                </a:lnTo>
                <a:lnTo>
                  <a:pt x="0" y="3041371"/>
                </a:lnTo>
                <a:lnTo>
                  <a:pt x="8658706" y="3041371"/>
                </a:lnTo>
                <a:lnTo>
                  <a:pt x="8658706" y="0"/>
                </a:lnTo>
                <a:close/>
              </a:path>
            </a:pathLst>
          </a:custGeom>
          <a:blipFill rotWithShape="1">
            <a:blip r:embed="rId7">
              <a:alphaModFix/>
            </a:blip>
            <a:stretch>
              <a:fillRect b="0" l="0" r="0" t="0"/>
            </a:stretch>
          </a:blipFill>
          <a:ln>
            <a:noFill/>
          </a:ln>
        </p:spPr>
      </p:sp>
      <p:grpSp>
        <p:nvGrpSpPr>
          <p:cNvPr id="613" name="Google Shape;613;p30"/>
          <p:cNvGrpSpPr/>
          <p:nvPr/>
        </p:nvGrpSpPr>
        <p:grpSpPr>
          <a:xfrm>
            <a:off x="10943206" y="2000289"/>
            <a:ext cx="2244692" cy="3143211"/>
            <a:chOff x="0" y="-85725"/>
            <a:chExt cx="591194" cy="827841"/>
          </a:xfrm>
        </p:grpSpPr>
        <p:sp>
          <p:nvSpPr>
            <p:cNvPr id="614" name="Google Shape;614;p30"/>
            <p:cNvSpPr/>
            <p:nvPr/>
          </p:nvSpPr>
          <p:spPr>
            <a:xfrm>
              <a:off x="0" y="0"/>
              <a:ext cx="591194" cy="742116"/>
            </a:xfrm>
            <a:custGeom>
              <a:rect b="b" l="l" r="r" t="t"/>
              <a:pathLst>
                <a:path extrusionOk="0" h="742116" w="591194">
                  <a:moveTo>
                    <a:pt x="0" y="0"/>
                  </a:moveTo>
                  <a:lnTo>
                    <a:pt x="591194" y="0"/>
                  </a:lnTo>
                  <a:lnTo>
                    <a:pt x="591194" y="742116"/>
                  </a:lnTo>
                  <a:lnTo>
                    <a:pt x="0" y="742116"/>
                  </a:lnTo>
                  <a:close/>
                </a:path>
              </a:pathLst>
            </a:custGeom>
            <a:solidFill>
              <a:srgbClr val="FFFFFF"/>
            </a:solidFill>
            <a:ln>
              <a:noFill/>
            </a:ln>
          </p:spPr>
        </p:sp>
        <p:sp>
          <p:nvSpPr>
            <p:cNvPr id="615" name="Google Shape;615;p30"/>
            <p:cNvSpPr txBox="1"/>
            <p:nvPr/>
          </p:nvSpPr>
          <p:spPr>
            <a:xfrm>
              <a:off x="0" y="-85725"/>
              <a:ext cx="591194" cy="8278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16" name="Google Shape;616;p30"/>
          <p:cNvSpPr txBox="1"/>
          <p:nvPr/>
        </p:nvSpPr>
        <p:spPr>
          <a:xfrm>
            <a:off x="3397591" y="2986242"/>
            <a:ext cx="13263921" cy="195072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Clr>
                <a:srgbClr val="000000"/>
              </a:buClr>
              <a:buSzPts val="3300"/>
              <a:buFont typeface="Arial"/>
              <a:buNone/>
            </a:pPr>
            <a:r>
              <a:rPr b="0" i="0" lang="en-US" sz="3300" u="none" cap="none" strike="noStrike">
                <a:solidFill>
                  <a:srgbClr val="000000"/>
                </a:solidFill>
                <a:latin typeface="Arial"/>
                <a:ea typeface="Arial"/>
                <a:cs typeface="Arial"/>
                <a:sym typeface="Arial"/>
              </a:rPr>
              <a:t>333 newly written or updated articles commissioned</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3300"/>
              <a:buFont typeface="Arial"/>
              <a:buNone/>
            </a:pPr>
            <a:r>
              <a:rPr b="0" i="0" lang="en-US" sz="3300" u="none" cap="none" strike="noStrike">
                <a:solidFill>
                  <a:srgbClr val="000000"/>
                </a:solidFill>
                <a:latin typeface="Arial"/>
                <a:ea typeface="Arial"/>
                <a:cs typeface="Arial"/>
                <a:sym typeface="Arial"/>
              </a:rPr>
              <a:t>150 newly written entries per year</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3300"/>
              <a:buFont typeface="Arial"/>
              <a:buNone/>
            </a:pPr>
            <a:r>
              <a:rPr b="0" i="0" lang="en-US" sz="3300" u="none" cap="none" strike="noStrike">
                <a:solidFill>
                  <a:srgbClr val="000000"/>
                </a:solidFill>
                <a:latin typeface="Arial"/>
                <a:ea typeface="Arial"/>
                <a:cs typeface="Arial"/>
                <a:sym typeface="Arial"/>
              </a:rPr>
              <a:t>80 newly written or updated articles published</a:t>
            </a:r>
            <a:endParaRPr b="0" i="0" sz="1400" u="none" cap="none" strike="noStrike">
              <a:solidFill>
                <a:srgbClr val="000000"/>
              </a:solidFill>
              <a:latin typeface="Arial"/>
              <a:ea typeface="Arial"/>
              <a:cs typeface="Arial"/>
              <a:sym typeface="Arial"/>
            </a:endParaRPr>
          </a:p>
        </p:txBody>
      </p:sp>
      <p:sp>
        <p:nvSpPr>
          <p:cNvPr id="617" name="Google Shape;617;p30"/>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618" name="Google Shape;618;p30"/>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619" name="Google Shape;619;p30"/>
          <p:cNvSpPr txBox="1"/>
          <p:nvPr/>
        </p:nvSpPr>
        <p:spPr>
          <a:xfrm>
            <a:off x="1227562" y="933450"/>
            <a:ext cx="16031738" cy="1022650"/>
          </a:xfrm>
          <a:prstGeom prst="rect">
            <a:avLst/>
          </a:prstGeom>
          <a:noFill/>
          <a:ln>
            <a:noFill/>
          </a:ln>
        </p:spPr>
        <p:txBody>
          <a:bodyPr anchorCtr="0" anchor="t" bIns="0" lIns="0" spcFirstLastPara="1" rIns="0" wrap="square" tIns="0">
            <a:spAutoFit/>
          </a:bodyPr>
          <a:lstStyle/>
          <a:p>
            <a:pPr indent="0" lvl="0" marL="0" marR="0" rtl="0" algn="ctr">
              <a:lnSpc>
                <a:spcPct val="105995"/>
              </a:lnSpc>
              <a:spcBef>
                <a:spcPts val="0"/>
              </a:spcBef>
              <a:spcAft>
                <a:spcPts val="0"/>
              </a:spcAft>
              <a:buClr>
                <a:srgbClr val="000000"/>
              </a:buClr>
              <a:buSzPts val="6088"/>
              <a:buFont typeface="Arial"/>
              <a:buNone/>
            </a:pPr>
            <a:r>
              <a:rPr b="0" i="0" lang="en-US" sz="6088" u="none" cap="none" strike="noStrike">
                <a:solidFill>
                  <a:srgbClr val="E45136"/>
                </a:solidFill>
                <a:latin typeface="Arial"/>
                <a:ea typeface="Arial"/>
                <a:cs typeface="Arial"/>
                <a:sym typeface="Arial"/>
              </a:rPr>
              <a:t>What will make DEUMM Online Special</a:t>
            </a:r>
            <a:endParaRPr b="0" i="0" sz="1400" u="none" cap="none" strike="noStrike">
              <a:solidFill>
                <a:srgbClr val="000000"/>
              </a:solidFill>
              <a:latin typeface="Arial"/>
              <a:ea typeface="Arial"/>
              <a:cs typeface="Arial"/>
              <a:sym typeface="Arial"/>
            </a:endParaRPr>
          </a:p>
        </p:txBody>
      </p:sp>
      <p:sp>
        <p:nvSpPr>
          <p:cNvPr id="620" name="Google Shape;620;p30"/>
          <p:cNvSpPr txBox="1"/>
          <p:nvPr/>
        </p:nvSpPr>
        <p:spPr>
          <a:xfrm>
            <a:off x="3556507" y="2081523"/>
            <a:ext cx="2751547" cy="779151"/>
          </a:xfrm>
          <a:prstGeom prst="rect">
            <a:avLst/>
          </a:prstGeom>
          <a:noFill/>
          <a:ln>
            <a:noFill/>
          </a:ln>
        </p:spPr>
        <p:txBody>
          <a:bodyPr anchorCtr="0" anchor="t" bIns="0" lIns="0" spcFirstLastPara="1" rIns="0" wrap="square" tIns="0">
            <a:spAutoFit/>
          </a:bodyPr>
          <a:lstStyle/>
          <a:p>
            <a:pPr indent="0" lvl="0" marL="0" marR="0" rtl="0" algn="ctr">
              <a:lnSpc>
                <a:spcPct val="106003"/>
              </a:lnSpc>
              <a:spcBef>
                <a:spcPts val="0"/>
              </a:spcBef>
              <a:spcAft>
                <a:spcPts val="0"/>
              </a:spcAft>
              <a:buClr>
                <a:srgbClr val="000000"/>
              </a:buClr>
              <a:buSzPts val="4714"/>
              <a:buFont typeface="Arial"/>
              <a:buNone/>
            </a:pPr>
            <a:r>
              <a:rPr b="0" i="0" lang="en-US" sz="4714" u="none" cap="none" strike="noStrike">
                <a:solidFill>
                  <a:srgbClr val="FFFFFF"/>
                </a:solidFill>
                <a:latin typeface="Arial"/>
                <a:ea typeface="Arial"/>
                <a:cs typeface="Arial"/>
                <a:sym typeface="Arial"/>
              </a:rPr>
              <a:t>Updates</a:t>
            </a:r>
            <a:endParaRPr b="0" i="0" sz="1400" u="none" cap="none" strike="noStrike">
              <a:solidFill>
                <a:srgbClr val="000000"/>
              </a:solidFill>
              <a:latin typeface="Arial"/>
              <a:ea typeface="Arial"/>
              <a:cs typeface="Arial"/>
              <a:sym typeface="Arial"/>
            </a:endParaRPr>
          </a:p>
        </p:txBody>
      </p:sp>
      <p:sp>
        <p:nvSpPr>
          <p:cNvPr id="621" name="Google Shape;621;p30"/>
          <p:cNvSpPr txBox="1"/>
          <p:nvPr/>
        </p:nvSpPr>
        <p:spPr>
          <a:xfrm>
            <a:off x="12952040" y="5651360"/>
            <a:ext cx="2751547" cy="779151"/>
          </a:xfrm>
          <a:prstGeom prst="rect">
            <a:avLst/>
          </a:prstGeom>
          <a:noFill/>
          <a:ln>
            <a:noFill/>
          </a:ln>
        </p:spPr>
        <p:txBody>
          <a:bodyPr anchorCtr="0" anchor="t" bIns="0" lIns="0" spcFirstLastPara="1" rIns="0" wrap="square" tIns="0">
            <a:spAutoFit/>
          </a:bodyPr>
          <a:lstStyle/>
          <a:p>
            <a:pPr indent="0" lvl="0" marL="0" marR="0" rtl="0" algn="ctr">
              <a:lnSpc>
                <a:spcPct val="106003"/>
              </a:lnSpc>
              <a:spcBef>
                <a:spcPts val="0"/>
              </a:spcBef>
              <a:spcAft>
                <a:spcPts val="0"/>
              </a:spcAft>
              <a:buClr>
                <a:srgbClr val="000000"/>
              </a:buClr>
              <a:buSzPts val="4714"/>
              <a:buFont typeface="Arial"/>
              <a:buNone/>
            </a:pPr>
            <a:r>
              <a:rPr b="0" i="0" lang="en-US" sz="4714" u="none" cap="none" strike="noStrike">
                <a:solidFill>
                  <a:srgbClr val="FFFFFF"/>
                </a:solidFill>
                <a:latin typeface="Arial"/>
                <a:ea typeface="Arial"/>
                <a:cs typeface="Arial"/>
                <a:sym typeface="Arial"/>
              </a:rPr>
              <a:t>Features</a:t>
            </a:r>
            <a:endParaRPr b="0" i="0" sz="1400" u="none" cap="none" strike="noStrike">
              <a:solidFill>
                <a:srgbClr val="000000"/>
              </a:solidFill>
              <a:latin typeface="Arial"/>
              <a:ea typeface="Arial"/>
              <a:cs typeface="Arial"/>
              <a:sym typeface="Arial"/>
            </a:endParaRPr>
          </a:p>
        </p:txBody>
      </p:sp>
      <p:sp>
        <p:nvSpPr>
          <p:cNvPr id="622" name="Google Shape;622;p30"/>
          <p:cNvSpPr txBox="1"/>
          <p:nvPr/>
        </p:nvSpPr>
        <p:spPr>
          <a:xfrm>
            <a:off x="2466871" y="6488871"/>
            <a:ext cx="13553121" cy="2453894"/>
          </a:xfrm>
          <a:prstGeom prst="rect">
            <a:avLst/>
          </a:prstGeom>
          <a:noFill/>
          <a:ln>
            <a:noFill/>
          </a:ln>
        </p:spPr>
        <p:txBody>
          <a:bodyPr anchorCtr="0" anchor="t" bIns="0" lIns="0" spcFirstLastPara="1" rIns="0" wrap="square" tIns="0">
            <a:spAutoFit/>
          </a:bodyPr>
          <a:lstStyle/>
          <a:p>
            <a:pPr indent="0" lvl="0" marL="0" marR="0" rtl="0" algn="r">
              <a:lnSpc>
                <a:spcPct val="149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English-Italian interface and Google Translate</a:t>
            </a:r>
            <a:endParaRPr b="0" i="0" sz="1400" u="none" cap="none" strike="noStrike">
              <a:solidFill>
                <a:srgbClr val="000000"/>
              </a:solidFill>
              <a:latin typeface="Arial"/>
              <a:ea typeface="Arial"/>
              <a:cs typeface="Arial"/>
              <a:sym typeface="Arial"/>
            </a:endParaRPr>
          </a:p>
          <a:p>
            <a:pPr indent="0" lvl="0" marL="0" marR="0" rtl="0" algn="r">
              <a:lnSpc>
                <a:spcPct val="149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Citations of the article in a variety of formats</a:t>
            </a:r>
            <a:endParaRPr b="0" i="0" sz="1400" u="none" cap="none" strike="noStrike">
              <a:solidFill>
                <a:srgbClr val="000000"/>
              </a:solidFill>
              <a:latin typeface="Arial"/>
              <a:ea typeface="Arial"/>
              <a:cs typeface="Arial"/>
              <a:sym typeface="Arial"/>
            </a:endParaRPr>
          </a:p>
          <a:p>
            <a:pPr indent="0" lvl="0" marL="0" marR="0" rtl="0" algn="r">
              <a:lnSpc>
                <a:spcPct val="149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Links to other versions of the article </a:t>
            </a:r>
            <a:endParaRPr b="0" i="0" sz="1400" u="none" cap="none" strike="noStrike">
              <a:solidFill>
                <a:srgbClr val="000000"/>
              </a:solidFill>
              <a:latin typeface="Arial"/>
              <a:ea typeface="Arial"/>
              <a:cs typeface="Arial"/>
              <a:sym typeface="Arial"/>
            </a:endParaRPr>
          </a:p>
          <a:p>
            <a:pPr indent="0" lvl="0" marL="0" marR="0" rtl="0" algn="r">
              <a:lnSpc>
                <a:spcPct val="149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Links to related content across RILM products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21"/>
          <p:cNvSpPr/>
          <p:nvPr/>
        </p:nvSpPr>
        <p:spPr>
          <a:xfrm rot="-5400000">
            <a:off x="3061335"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632" name="Google Shape;632;p21"/>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633" name="Google Shape;633;p21"/>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634" name="Google Shape;634;p21"/>
          <p:cNvGrpSpPr/>
          <p:nvPr/>
        </p:nvGrpSpPr>
        <p:grpSpPr>
          <a:xfrm>
            <a:off x="5547997" y="9522797"/>
            <a:ext cx="104772" cy="430262"/>
            <a:chOff x="0" y="-85725"/>
            <a:chExt cx="27594" cy="113319"/>
          </a:xfrm>
        </p:grpSpPr>
        <p:sp>
          <p:nvSpPr>
            <p:cNvPr id="635" name="Google Shape;635;p21"/>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636" name="Google Shape;636;p21"/>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37" name="Google Shape;637;p21"/>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638" name="Google Shape;638;p21"/>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639" name="Google Shape;639;p21"/>
          <p:cNvGrpSpPr/>
          <p:nvPr/>
        </p:nvGrpSpPr>
        <p:grpSpPr>
          <a:xfrm>
            <a:off x="10595540" y="9522797"/>
            <a:ext cx="104772" cy="430262"/>
            <a:chOff x="0" y="-85725"/>
            <a:chExt cx="27594" cy="113319"/>
          </a:xfrm>
        </p:grpSpPr>
        <p:sp>
          <p:nvSpPr>
            <p:cNvPr id="640" name="Google Shape;640;p21"/>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641" name="Google Shape;641;p21"/>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42" name="Google Shape;642;p21"/>
          <p:cNvGrpSpPr/>
          <p:nvPr/>
        </p:nvGrpSpPr>
        <p:grpSpPr>
          <a:xfrm>
            <a:off x="15869517" y="9539307"/>
            <a:ext cx="104772" cy="430262"/>
            <a:chOff x="0" y="-85725"/>
            <a:chExt cx="27594" cy="113319"/>
          </a:xfrm>
        </p:grpSpPr>
        <p:sp>
          <p:nvSpPr>
            <p:cNvPr id="643" name="Google Shape;643;p21"/>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644" name="Google Shape;644;p21"/>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45" name="Google Shape;645;p21"/>
          <p:cNvSpPr/>
          <p:nvPr/>
        </p:nvSpPr>
        <p:spPr>
          <a:xfrm>
            <a:off x="265110" y="452241"/>
            <a:ext cx="3999955" cy="909081"/>
          </a:xfrm>
          <a:custGeom>
            <a:rect b="b" l="l" r="r" t="t"/>
            <a:pathLst>
              <a:path extrusionOk="0" h="909081" w="3999955">
                <a:moveTo>
                  <a:pt x="0" y="0"/>
                </a:moveTo>
                <a:lnTo>
                  <a:pt x="3999954" y="0"/>
                </a:lnTo>
                <a:lnTo>
                  <a:pt x="3999954" y="909081"/>
                </a:lnTo>
                <a:lnTo>
                  <a:pt x="0" y="909081"/>
                </a:lnTo>
                <a:lnTo>
                  <a:pt x="0" y="0"/>
                </a:lnTo>
                <a:close/>
              </a:path>
            </a:pathLst>
          </a:custGeom>
          <a:blipFill rotWithShape="1">
            <a:blip r:embed="rId6">
              <a:alphaModFix/>
            </a:blip>
            <a:stretch>
              <a:fillRect b="0" l="0" r="0" t="0"/>
            </a:stretch>
          </a:blipFill>
          <a:ln>
            <a:noFill/>
          </a:ln>
        </p:spPr>
      </p:sp>
      <p:sp>
        <p:nvSpPr>
          <p:cNvPr id="646" name="Google Shape;646;p21"/>
          <p:cNvSpPr/>
          <p:nvPr/>
        </p:nvSpPr>
        <p:spPr>
          <a:xfrm>
            <a:off x="2367810" y="3800232"/>
            <a:ext cx="13552380" cy="2686537"/>
          </a:xfrm>
          <a:custGeom>
            <a:rect b="b" l="l" r="r" t="t"/>
            <a:pathLst>
              <a:path extrusionOk="0" h="2686537" w="13552380">
                <a:moveTo>
                  <a:pt x="0" y="0"/>
                </a:moveTo>
                <a:lnTo>
                  <a:pt x="13552380" y="0"/>
                </a:lnTo>
                <a:lnTo>
                  <a:pt x="13552380" y="2686536"/>
                </a:lnTo>
                <a:lnTo>
                  <a:pt x="0" y="2686536"/>
                </a:lnTo>
                <a:lnTo>
                  <a:pt x="0" y="0"/>
                </a:lnTo>
                <a:close/>
              </a:path>
            </a:pathLst>
          </a:custGeom>
          <a:blipFill rotWithShape="1">
            <a:blip r:embed="rId7">
              <a:alphaModFix/>
            </a:blip>
            <a:stretch>
              <a:fillRect b="0" l="0" r="0" t="0"/>
            </a:stretch>
          </a:blipFill>
          <a:ln>
            <a:noFill/>
          </a:ln>
        </p:spPr>
      </p:sp>
      <p:sp>
        <p:nvSpPr>
          <p:cNvPr id="647" name="Google Shape;647;p21"/>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648" name="Google Shape;648;p21"/>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649" name="Google Shape;649;p21"/>
          <p:cNvSpPr/>
          <p:nvPr/>
        </p:nvSpPr>
        <p:spPr>
          <a:xfrm>
            <a:off x="2295518" y="3750589"/>
            <a:ext cx="2175353" cy="1634234"/>
          </a:xfrm>
          <a:custGeom>
            <a:rect b="b" l="l" r="r" t="t"/>
            <a:pathLst>
              <a:path extrusionOk="0" h="1634234" w="2175353">
                <a:moveTo>
                  <a:pt x="0" y="0"/>
                </a:moveTo>
                <a:lnTo>
                  <a:pt x="2175353" y="0"/>
                </a:lnTo>
                <a:lnTo>
                  <a:pt x="2175353" y="1634233"/>
                </a:lnTo>
                <a:lnTo>
                  <a:pt x="0" y="1634233"/>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122" name="Google Shape;122;p2"/>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123" name="Google Shape;123;p2"/>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124" name="Google Shape;124;p2"/>
          <p:cNvGrpSpPr/>
          <p:nvPr/>
        </p:nvGrpSpPr>
        <p:grpSpPr>
          <a:xfrm>
            <a:off x="5547997" y="9522797"/>
            <a:ext cx="104772" cy="430262"/>
            <a:chOff x="0" y="-85725"/>
            <a:chExt cx="27594" cy="113319"/>
          </a:xfrm>
        </p:grpSpPr>
        <p:sp>
          <p:nvSpPr>
            <p:cNvPr id="125" name="Google Shape;125;p2"/>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126" name="Google Shape;126;p2"/>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7" name="Google Shape;127;p2"/>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128" name="Google Shape;128;p2"/>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129" name="Google Shape;129;p2"/>
          <p:cNvGrpSpPr/>
          <p:nvPr/>
        </p:nvGrpSpPr>
        <p:grpSpPr>
          <a:xfrm>
            <a:off x="10595540" y="9522797"/>
            <a:ext cx="104772" cy="430262"/>
            <a:chOff x="0" y="-85725"/>
            <a:chExt cx="27594" cy="113319"/>
          </a:xfrm>
        </p:grpSpPr>
        <p:sp>
          <p:nvSpPr>
            <p:cNvPr id="130" name="Google Shape;130;p2"/>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131" name="Google Shape;131;p2"/>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2"/>
          <p:cNvGrpSpPr/>
          <p:nvPr/>
        </p:nvGrpSpPr>
        <p:grpSpPr>
          <a:xfrm>
            <a:off x="15869517" y="9539307"/>
            <a:ext cx="104772" cy="430262"/>
            <a:chOff x="0" y="-85725"/>
            <a:chExt cx="27594" cy="113319"/>
          </a:xfrm>
        </p:grpSpPr>
        <p:sp>
          <p:nvSpPr>
            <p:cNvPr id="133" name="Google Shape;133;p2"/>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134" name="Google Shape;134;p2"/>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2"/>
          <p:cNvSpPr/>
          <p:nvPr/>
        </p:nvSpPr>
        <p:spPr>
          <a:xfrm>
            <a:off x="164446" y="179425"/>
            <a:ext cx="1154774" cy="1174945"/>
          </a:xfrm>
          <a:custGeom>
            <a:rect b="b" l="l" r="r" t="t"/>
            <a:pathLst>
              <a:path extrusionOk="0" h="1174945" w="1154774">
                <a:moveTo>
                  <a:pt x="0" y="0"/>
                </a:moveTo>
                <a:lnTo>
                  <a:pt x="1154775" y="0"/>
                </a:lnTo>
                <a:lnTo>
                  <a:pt x="1154775" y="1174945"/>
                </a:lnTo>
                <a:lnTo>
                  <a:pt x="0" y="1174945"/>
                </a:lnTo>
                <a:lnTo>
                  <a:pt x="0" y="0"/>
                </a:lnTo>
                <a:close/>
              </a:path>
            </a:pathLst>
          </a:custGeom>
          <a:blipFill rotWithShape="1">
            <a:blip r:embed="rId6">
              <a:alphaModFix/>
            </a:blip>
            <a:stretch>
              <a:fillRect b="-159" l="-740" r="-530" t="-616"/>
            </a:stretch>
          </a:blipFill>
          <a:ln>
            <a:noFill/>
          </a:ln>
        </p:spPr>
      </p:sp>
      <p:grpSp>
        <p:nvGrpSpPr>
          <p:cNvPr id="136" name="Google Shape;136;p2"/>
          <p:cNvGrpSpPr/>
          <p:nvPr/>
        </p:nvGrpSpPr>
        <p:grpSpPr>
          <a:xfrm>
            <a:off x="14389762" y="6455549"/>
            <a:ext cx="2498227" cy="2498227"/>
            <a:chOff x="0" y="0"/>
            <a:chExt cx="3330969" cy="3330969"/>
          </a:xfrm>
        </p:grpSpPr>
        <p:sp>
          <p:nvSpPr>
            <p:cNvPr id="137" name="Google Shape;137;p2"/>
            <p:cNvSpPr/>
            <p:nvPr/>
          </p:nvSpPr>
          <p:spPr>
            <a:xfrm>
              <a:off x="0" y="0"/>
              <a:ext cx="3330969" cy="3330969"/>
            </a:xfrm>
            <a:custGeom>
              <a:rect b="b" l="l" r="r" t="t"/>
              <a:pathLst>
                <a:path extrusionOk="0" h="3330969" w="3330969">
                  <a:moveTo>
                    <a:pt x="0" y="0"/>
                  </a:moveTo>
                  <a:lnTo>
                    <a:pt x="3330969" y="0"/>
                  </a:lnTo>
                  <a:lnTo>
                    <a:pt x="3330969" y="3330969"/>
                  </a:lnTo>
                  <a:lnTo>
                    <a:pt x="0" y="3330969"/>
                  </a:lnTo>
                  <a:lnTo>
                    <a:pt x="0" y="0"/>
                  </a:lnTo>
                  <a:close/>
                </a:path>
              </a:pathLst>
            </a:custGeom>
            <a:blipFill rotWithShape="1">
              <a:blip r:embed="rId7">
                <a:alphaModFix/>
              </a:blip>
              <a:stretch>
                <a:fillRect b="0" l="0" r="0" t="0"/>
              </a:stretch>
            </a:blipFill>
            <a:ln>
              <a:noFill/>
            </a:ln>
          </p:spPr>
        </p:sp>
        <p:sp>
          <p:nvSpPr>
            <p:cNvPr id="138" name="Google Shape;138;p2"/>
            <p:cNvSpPr/>
            <p:nvPr/>
          </p:nvSpPr>
          <p:spPr>
            <a:xfrm>
              <a:off x="379644" y="398994"/>
              <a:ext cx="2401908" cy="2277506"/>
            </a:xfrm>
            <a:custGeom>
              <a:rect b="b" l="l" r="r" t="t"/>
              <a:pathLst>
                <a:path extrusionOk="0" h="2277506" w="2401908">
                  <a:moveTo>
                    <a:pt x="0" y="0"/>
                  </a:moveTo>
                  <a:lnTo>
                    <a:pt x="2401908" y="0"/>
                  </a:lnTo>
                  <a:lnTo>
                    <a:pt x="2401908" y="2277506"/>
                  </a:lnTo>
                  <a:lnTo>
                    <a:pt x="0" y="2277506"/>
                  </a:lnTo>
                  <a:lnTo>
                    <a:pt x="0" y="0"/>
                  </a:lnTo>
                  <a:close/>
                </a:path>
              </a:pathLst>
            </a:custGeom>
            <a:blipFill rotWithShape="1">
              <a:blip r:embed="rId8">
                <a:alphaModFix/>
              </a:blip>
              <a:stretch>
                <a:fillRect b="0" l="0" r="0" t="0"/>
              </a:stretch>
            </a:blipFill>
            <a:ln>
              <a:noFill/>
            </a:ln>
          </p:spPr>
        </p:sp>
      </p:grpSp>
      <p:sp>
        <p:nvSpPr>
          <p:cNvPr id="139" name="Google Shape;139;p2"/>
          <p:cNvSpPr/>
          <p:nvPr/>
        </p:nvSpPr>
        <p:spPr>
          <a:xfrm>
            <a:off x="14389762" y="6455549"/>
            <a:ext cx="2498227" cy="2498227"/>
          </a:xfrm>
          <a:custGeom>
            <a:rect b="b" l="l" r="r" t="t"/>
            <a:pathLst>
              <a:path extrusionOk="0" h="2498227" w="2498227">
                <a:moveTo>
                  <a:pt x="0" y="0"/>
                </a:moveTo>
                <a:lnTo>
                  <a:pt x="2498226" y="0"/>
                </a:lnTo>
                <a:lnTo>
                  <a:pt x="2498226" y="2498226"/>
                </a:lnTo>
                <a:lnTo>
                  <a:pt x="0" y="2498226"/>
                </a:lnTo>
                <a:lnTo>
                  <a:pt x="0" y="0"/>
                </a:lnTo>
                <a:close/>
              </a:path>
            </a:pathLst>
          </a:custGeom>
          <a:blipFill rotWithShape="1">
            <a:blip r:embed="rId9">
              <a:alphaModFix/>
            </a:blip>
            <a:stretch>
              <a:fillRect b="0" l="0" r="0" t="0"/>
            </a:stretch>
          </a:blipFill>
          <a:ln>
            <a:noFill/>
          </a:ln>
        </p:spPr>
      </p:sp>
      <p:sp>
        <p:nvSpPr>
          <p:cNvPr id="140" name="Google Shape;140;p2"/>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141" name="Google Shape;141;p2"/>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142" name="Google Shape;142;p2"/>
          <p:cNvSpPr txBox="1"/>
          <p:nvPr/>
        </p:nvSpPr>
        <p:spPr>
          <a:xfrm>
            <a:off x="4349074" y="783341"/>
            <a:ext cx="9589853" cy="1213474"/>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Clr>
                <a:srgbClr val="000000"/>
              </a:buClr>
              <a:buSzPts val="6088"/>
              <a:buFont typeface="Arial"/>
              <a:buNone/>
            </a:pPr>
            <a:r>
              <a:rPr b="0" i="0" lang="en-US" sz="6088" u="none" cap="none" strike="noStrike">
                <a:solidFill>
                  <a:srgbClr val="1A3D4B"/>
                </a:solidFill>
                <a:latin typeface="Arial"/>
                <a:ea typeface="Arial"/>
                <a:cs typeface="Arial"/>
                <a:sym typeface="Arial"/>
              </a:rPr>
              <a:t>RILM Reference Resources</a:t>
            </a:r>
            <a:endParaRPr b="0" i="0" sz="1400" u="none" cap="none" strike="noStrike">
              <a:solidFill>
                <a:srgbClr val="000000"/>
              </a:solidFill>
              <a:latin typeface="Arial"/>
              <a:ea typeface="Arial"/>
              <a:cs typeface="Arial"/>
              <a:sym typeface="Arial"/>
            </a:endParaRPr>
          </a:p>
        </p:txBody>
      </p:sp>
      <p:grpSp>
        <p:nvGrpSpPr>
          <p:cNvPr id="143" name="Google Shape;143;p2"/>
          <p:cNvGrpSpPr/>
          <p:nvPr/>
        </p:nvGrpSpPr>
        <p:grpSpPr>
          <a:xfrm>
            <a:off x="1319221" y="2649320"/>
            <a:ext cx="2498227" cy="2498227"/>
            <a:chOff x="0" y="0"/>
            <a:chExt cx="3330969" cy="3330969"/>
          </a:xfrm>
        </p:grpSpPr>
        <p:sp>
          <p:nvSpPr>
            <p:cNvPr id="144" name="Google Shape;144;p2"/>
            <p:cNvSpPr/>
            <p:nvPr/>
          </p:nvSpPr>
          <p:spPr>
            <a:xfrm>
              <a:off x="0" y="0"/>
              <a:ext cx="3325573" cy="3325573"/>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10">
                <a:alphaModFix/>
              </a:blip>
              <a:stretch>
                <a:fillRect b="0" l="0" r="-1971" t="-9556"/>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
            <p:cNvSpPr/>
            <p:nvPr/>
          </p:nvSpPr>
          <p:spPr>
            <a:xfrm>
              <a:off x="0" y="0"/>
              <a:ext cx="3330969" cy="3330969"/>
            </a:xfrm>
            <a:custGeom>
              <a:rect b="b" l="l" r="r" t="t"/>
              <a:pathLst>
                <a:path extrusionOk="0" h="3330969" w="3330969">
                  <a:moveTo>
                    <a:pt x="0" y="0"/>
                  </a:moveTo>
                  <a:lnTo>
                    <a:pt x="3330969" y="0"/>
                  </a:lnTo>
                  <a:lnTo>
                    <a:pt x="3330969" y="3330969"/>
                  </a:lnTo>
                  <a:lnTo>
                    <a:pt x="0" y="3330969"/>
                  </a:lnTo>
                  <a:lnTo>
                    <a:pt x="0" y="0"/>
                  </a:lnTo>
                  <a:close/>
                </a:path>
              </a:pathLst>
            </a:custGeom>
            <a:blipFill rotWithShape="1">
              <a:blip r:embed="rId9">
                <a:alphaModFix/>
              </a:blip>
              <a:stretch>
                <a:fillRect b="0" l="0" r="0" t="0"/>
              </a:stretch>
            </a:blipFill>
            <a:ln>
              <a:noFill/>
            </a:ln>
          </p:spPr>
        </p:sp>
      </p:grpSp>
      <p:sp>
        <p:nvSpPr>
          <p:cNvPr id="146" name="Google Shape;146;p2"/>
          <p:cNvSpPr txBox="1"/>
          <p:nvPr/>
        </p:nvSpPr>
        <p:spPr>
          <a:xfrm>
            <a:off x="1856320" y="2053965"/>
            <a:ext cx="10409791" cy="89535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0" i="0" lang="en-US" sz="4500" u="none" cap="none" strike="noStrike">
                <a:solidFill>
                  <a:srgbClr val="2D8A46"/>
                </a:solidFill>
                <a:latin typeface="Arial"/>
                <a:ea typeface="Arial"/>
                <a:cs typeface="Arial"/>
                <a:sym typeface="Arial"/>
              </a:rPr>
              <a:t>EBSCOhost Platform</a:t>
            </a:r>
            <a:endParaRPr b="0" i="0" sz="1400" u="none" cap="none" strike="noStrike">
              <a:solidFill>
                <a:srgbClr val="000000"/>
              </a:solidFill>
              <a:latin typeface="Arial"/>
              <a:ea typeface="Arial"/>
              <a:cs typeface="Arial"/>
              <a:sym typeface="Arial"/>
            </a:endParaRPr>
          </a:p>
        </p:txBody>
      </p:sp>
      <p:sp>
        <p:nvSpPr>
          <p:cNvPr id="147" name="Google Shape;147;p2"/>
          <p:cNvSpPr txBox="1"/>
          <p:nvPr/>
        </p:nvSpPr>
        <p:spPr>
          <a:xfrm>
            <a:off x="5519861" y="5903099"/>
            <a:ext cx="10700312" cy="89535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0" i="0" lang="en-US" sz="4500" u="none" cap="none" strike="noStrike">
                <a:solidFill>
                  <a:srgbClr val="28A9DF"/>
                </a:solidFill>
                <a:latin typeface="Arial"/>
                <a:ea typeface="Arial"/>
                <a:cs typeface="Arial"/>
                <a:sym typeface="Arial"/>
              </a:rPr>
              <a:t> RILM’s EGRET Platform</a:t>
            </a:r>
            <a:endParaRPr b="0" i="0" sz="1400" u="none" cap="none" strike="noStrike">
              <a:solidFill>
                <a:srgbClr val="000000"/>
              </a:solidFill>
              <a:latin typeface="Arial"/>
              <a:ea typeface="Arial"/>
              <a:cs typeface="Arial"/>
              <a:sym typeface="Arial"/>
            </a:endParaRPr>
          </a:p>
        </p:txBody>
      </p:sp>
      <p:sp>
        <p:nvSpPr>
          <p:cNvPr id="148" name="Google Shape;148;p2"/>
          <p:cNvSpPr txBox="1"/>
          <p:nvPr/>
        </p:nvSpPr>
        <p:spPr>
          <a:xfrm>
            <a:off x="4349074" y="2997585"/>
            <a:ext cx="12197700" cy="2844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RILM Abstracts of Music Literature (1967)</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RILM Music Encyclopedias (RME) (2015)</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RILM Abstracts with Full Text (RAFT) (2016)</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RILM Index to Printed Music (2019)</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800"/>
              <a:buFont typeface="Arial"/>
              <a:buNone/>
            </a:pPr>
            <a:r>
              <a:rPr b="0" i="0" lang="en-US" sz="2800" u="none" cap="none" strike="noStrike">
                <a:solidFill>
                  <a:srgbClr val="000000"/>
                </a:solidFill>
                <a:highlight>
                  <a:srgbClr val="FFFF00"/>
                </a:highlight>
                <a:latin typeface="Arial"/>
                <a:ea typeface="Arial"/>
                <a:cs typeface="Arial"/>
                <a:sym typeface="Arial"/>
              </a:rPr>
              <a:t>How to Write about Music: The RILM Manual of Style (2023)</a:t>
            </a:r>
            <a:endParaRPr b="0" i="0" sz="1400" u="none" cap="none" strike="noStrike">
              <a:solidFill>
                <a:srgbClr val="000000"/>
              </a:solidFill>
              <a:highlight>
                <a:srgbClr val="FFFF00"/>
              </a:highlight>
              <a:latin typeface="Arial"/>
              <a:ea typeface="Arial"/>
              <a:cs typeface="Arial"/>
              <a:sym typeface="Arial"/>
            </a:endParaRPr>
          </a:p>
        </p:txBody>
      </p:sp>
      <p:sp>
        <p:nvSpPr>
          <p:cNvPr id="149" name="Google Shape;149;p2"/>
          <p:cNvSpPr txBox="1"/>
          <p:nvPr/>
        </p:nvSpPr>
        <p:spPr>
          <a:xfrm>
            <a:off x="444370" y="6883898"/>
            <a:ext cx="13494600" cy="22410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MGG Online (2016)</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RILM Music Encyclopedias (RME) (2020)</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2800"/>
              <a:buFont typeface="Arial"/>
              <a:buNone/>
            </a:pPr>
            <a:r>
              <a:rPr b="0" i="0" lang="en-US" sz="2800" u="none" cap="none" strike="noStrike">
                <a:solidFill>
                  <a:srgbClr val="000000"/>
                </a:solidFill>
                <a:highlight>
                  <a:srgbClr val="FFFF00"/>
                </a:highlight>
                <a:latin typeface="Arial"/>
                <a:ea typeface="Arial"/>
                <a:cs typeface="Arial"/>
                <a:sym typeface="Arial"/>
              </a:rPr>
              <a:t>DEUMM Online (forthcoming in 2024)</a:t>
            </a:r>
            <a:endParaRPr b="0" i="0" sz="1400" u="none" cap="none" strike="noStrike">
              <a:solidFill>
                <a:srgbClr val="000000"/>
              </a:solidFill>
              <a:highlight>
                <a:srgbClr val="FFFF00"/>
              </a:highlight>
              <a:latin typeface="Arial"/>
              <a:ea typeface="Arial"/>
              <a:cs typeface="Arial"/>
              <a:sym typeface="Arial"/>
            </a:endParaRPr>
          </a:p>
          <a:p>
            <a:pPr indent="0" lvl="0" marL="0" marR="0" rtl="0" algn="r">
              <a:lnSpc>
                <a:spcPct val="140000"/>
              </a:lnSpc>
              <a:spcBef>
                <a:spcPts val="0"/>
              </a:spcBef>
              <a:spcAft>
                <a:spcPts val="0"/>
              </a:spcAft>
              <a:buClr>
                <a:srgbClr val="000000"/>
              </a:buClr>
              <a:buSzPts val="2800"/>
              <a:buFont typeface="Arial"/>
              <a:buNone/>
            </a:pPr>
            <a:r>
              <a:rPr b="0" i="0" lang="en-US" sz="2800" u="none" cap="none" strike="noStrike">
                <a:solidFill>
                  <a:srgbClr val="000000"/>
                </a:solidFill>
                <a:highlight>
                  <a:srgbClr val="FFFF00"/>
                </a:highlight>
                <a:latin typeface="Arial"/>
                <a:ea typeface="Arial"/>
                <a:cs typeface="Arial"/>
                <a:sym typeface="Arial"/>
              </a:rPr>
              <a:t>RILM Archive of Popular Music Magazines (RAPMM) (forthcoming in 2024)</a:t>
            </a:r>
            <a:endParaRPr b="0" i="0" sz="1400" u="none" cap="none" strike="noStrike">
              <a:solidFill>
                <a:srgbClr val="000000"/>
              </a:solidFill>
              <a:highlight>
                <a:srgbClr val="FFFF00"/>
              </a:highlight>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22"/>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659" name="Google Shape;659;p22"/>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660" name="Google Shape;660;p22"/>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661" name="Google Shape;661;p22"/>
          <p:cNvGrpSpPr/>
          <p:nvPr/>
        </p:nvGrpSpPr>
        <p:grpSpPr>
          <a:xfrm>
            <a:off x="5547997" y="9522797"/>
            <a:ext cx="104772" cy="430262"/>
            <a:chOff x="0" y="-85725"/>
            <a:chExt cx="27594" cy="113319"/>
          </a:xfrm>
        </p:grpSpPr>
        <p:sp>
          <p:nvSpPr>
            <p:cNvPr id="662" name="Google Shape;662;p22"/>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663" name="Google Shape;663;p22"/>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64" name="Google Shape;664;p22"/>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665" name="Google Shape;665;p22"/>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666" name="Google Shape;666;p22"/>
          <p:cNvGrpSpPr/>
          <p:nvPr/>
        </p:nvGrpSpPr>
        <p:grpSpPr>
          <a:xfrm>
            <a:off x="10595540" y="9522797"/>
            <a:ext cx="104772" cy="430262"/>
            <a:chOff x="0" y="-85725"/>
            <a:chExt cx="27594" cy="113319"/>
          </a:xfrm>
        </p:grpSpPr>
        <p:sp>
          <p:nvSpPr>
            <p:cNvPr id="667" name="Google Shape;667;p22"/>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668" name="Google Shape;668;p22"/>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69" name="Google Shape;669;p22"/>
          <p:cNvGrpSpPr/>
          <p:nvPr/>
        </p:nvGrpSpPr>
        <p:grpSpPr>
          <a:xfrm>
            <a:off x="15869517" y="9539307"/>
            <a:ext cx="104772" cy="430262"/>
            <a:chOff x="0" y="-85725"/>
            <a:chExt cx="27594" cy="113319"/>
          </a:xfrm>
        </p:grpSpPr>
        <p:sp>
          <p:nvSpPr>
            <p:cNvPr id="670" name="Google Shape;670;p22"/>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671" name="Google Shape;671;p22"/>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72" name="Google Shape;672;p22"/>
          <p:cNvSpPr/>
          <p:nvPr/>
        </p:nvSpPr>
        <p:spPr>
          <a:xfrm>
            <a:off x="265110" y="452241"/>
            <a:ext cx="3999955" cy="909081"/>
          </a:xfrm>
          <a:custGeom>
            <a:rect b="b" l="l" r="r" t="t"/>
            <a:pathLst>
              <a:path extrusionOk="0" h="909081" w="3999955">
                <a:moveTo>
                  <a:pt x="0" y="0"/>
                </a:moveTo>
                <a:lnTo>
                  <a:pt x="3999954" y="0"/>
                </a:lnTo>
                <a:lnTo>
                  <a:pt x="3999954" y="909081"/>
                </a:lnTo>
                <a:lnTo>
                  <a:pt x="0" y="909081"/>
                </a:lnTo>
                <a:lnTo>
                  <a:pt x="0" y="0"/>
                </a:lnTo>
                <a:close/>
              </a:path>
            </a:pathLst>
          </a:custGeom>
          <a:blipFill rotWithShape="1">
            <a:blip r:embed="rId6">
              <a:alphaModFix/>
            </a:blip>
            <a:stretch>
              <a:fillRect b="0" l="0" r="0" t="0"/>
            </a:stretch>
          </a:blipFill>
          <a:ln>
            <a:noFill/>
          </a:ln>
        </p:spPr>
      </p:sp>
      <p:sp>
        <p:nvSpPr>
          <p:cNvPr id="673" name="Google Shape;673;p22"/>
          <p:cNvSpPr/>
          <p:nvPr/>
        </p:nvSpPr>
        <p:spPr>
          <a:xfrm>
            <a:off x="1028700" y="2883427"/>
            <a:ext cx="4683696" cy="6168339"/>
          </a:xfrm>
          <a:custGeom>
            <a:rect b="b" l="l" r="r" t="t"/>
            <a:pathLst>
              <a:path extrusionOk="0" h="6168339" w="4683696">
                <a:moveTo>
                  <a:pt x="0" y="0"/>
                </a:moveTo>
                <a:lnTo>
                  <a:pt x="4683696" y="0"/>
                </a:lnTo>
                <a:lnTo>
                  <a:pt x="4683696" y="6168339"/>
                </a:lnTo>
                <a:lnTo>
                  <a:pt x="0" y="6168339"/>
                </a:lnTo>
                <a:lnTo>
                  <a:pt x="0" y="0"/>
                </a:lnTo>
                <a:close/>
              </a:path>
            </a:pathLst>
          </a:custGeom>
          <a:blipFill rotWithShape="1">
            <a:blip r:embed="rId7">
              <a:alphaModFix/>
            </a:blip>
            <a:stretch>
              <a:fillRect b="0" l="0" r="0" t="0"/>
            </a:stretch>
          </a:blipFill>
          <a:ln>
            <a:noFill/>
          </a:ln>
        </p:spPr>
      </p:sp>
      <p:sp>
        <p:nvSpPr>
          <p:cNvPr id="674" name="Google Shape;674;p22"/>
          <p:cNvSpPr/>
          <p:nvPr/>
        </p:nvSpPr>
        <p:spPr>
          <a:xfrm>
            <a:off x="12661084" y="2883427"/>
            <a:ext cx="4598216" cy="6168339"/>
          </a:xfrm>
          <a:custGeom>
            <a:rect b="b" l="l" r="r" t="t"/>
            <a:pathLst>
              <a:path extrusionOk="0" h="6168339" w="4598216">
                <a:moveTo>
                  <a:pt x="0" y="0"/>
                </a:moveTo>
                <a:lnTo>
                  <a:pt x="4598216" y="0"/>
                </a:lnTo>
                <a:lnTo>
                  <a:pt x="4598216" y="6168339"/>
                </a:lnTo>
                <a:lnTo>
                  <a:pt x="0" y="6168339"/>
                </a:lnTo>
                <a:lnTo>
                  <a:pt x="0" y="0"/>
                </a:lnTo>
                <a:close/>
              </a:path>
            </a:pathLst>
          </a:custGeom>
          <a:blipFill rotWithShape="1">
            <a:blip r:embed="rId8">
              <a:alphaModFix/>
            </a:blip>
            <a:stretch>
              <a:fillRect b="0" l="0" r="0" t="0"/>
            </a:stretch>
          </a:blipFill>
          <a:ln>
            <a:noFill/>
          </a:ln>
        </p:spPr>
      </p:sp>
      <p:sp>
        <p:nvSpPr>
          <p:cNvPr id="675" name="Google Shape;675;p22"/>
          <p:cNvSpPr/>
          <p:nvPr/>
        </p:nvSpPr>
        <p:spPr>
          <a:xfrm>
            <a:off x="7081647" y="2883427"/>
            <a:ext cx="4124706" cy="6168339"/>
          </a:xfrm>
          <a:custGeom>
            <a:rect b="b" l="l" r="r" t="t"/>
            <a:pathLst>
              <a:path extrusionOk="0" h="6168339" w="4124706">
                <a:moveTo>
                  <a:pt x="0" y="0"/>
                </a:moveTo>
                <a:lnTo>
                  <a:pt x="4124706" y="0"/>
                </a:lnTo>
                <a:lnTo>
                  <a:pt x="4124706" y="6168339"/>
                </a:lnTo>
                <a:lnTo>
                  <a:pt x="0" y="6168339"/>
                </a:lnTo>
                <a:lnTo>
                  <a:pt x="0" y="0"/>
                </a:lnTo>
                <a:close/>
              </a:path>
            </a:pathLst>
          </a:custGeom>
          <a:blipFill rotWithShape="1">
            <a:blip r:embed="rId9">
              <a:alphaModFix/>
            </a:blip>
            <a:stretch>
              <a:fillRect b="0" l="0" r="0" t="0"/>
            </a:stretch>
          </a:blipFill>
          <a:ln>
            <a:noFill/>
          </a:ln>
        </p:spPr>
      </p:sp>
      <p:sp>
        <p:nvSpPr>
          <p:cNvPr id="676" name="Google Shape;676;p22"/>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677" name="Google Shape;677;p22"/>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678" name="Google Shape;678;p22"/>
          <p:cNvSpPr txBox="1"/>
          <p:nvPr/>
        </p:nvSpPr>
        <p:spPr>
          <a:xfrm>
            <a:off x="-313731" y="1713507"/>
            <a:ext cx="18915463" cy="1841800"/>
          </a:xfrm>
          <a:prstGeom prst="rect">
            <a:avLst/>
          </a:prstGeom>
          <a:noFill/>
          <a:ln>
            <a:noFill/>
          </a:ln>
        </p:spPr>
        <p:txBody>
          <a:bodyPr anchorCtr="0" anchor="t" bIns="0" lIns="0" spcFirstLastPara="1" rIns="0" wrap="square" tIns="0">
            <a:spAutoFit/>
          </a:bodyPr>
          <a:lstStyle/>
          <a:p>
            <a:pPr indent="0" lvl="0" marL="0" marR="0" rtl="0" algn="ctr">
              <a:lnSpc>
                <a:spcPct val="105995"/>
              </a:lnSpc>
              <a:spcBef>
                <a:spcPts val="0"/>
              </a:spcBef>
              <a:spcAft>
                <a:spcPts val="0"/>
              </a:spcAft>
              <a:buClr>
                <a:srgbClr val="000000"/>
              </a:buClr>
              <a:buSzPts val="6088"/>
              <a:buFont typeface="Arial"/>
              <a:buNone/>
            </a:pPr>
            <a:r>
              <a:rPr b="0" i="0" lang="en-US" sz="6088" u="none" cap="none" strike="noStrike">
                <a:solidFill>
                  <a:srgbClr val="DF1769"/>
                </a:solidFill>
                <a:latin typeface="Arial"/>
                <a:ea typeface="Arial"/>
                <a:cs typeface="Arial"/>
                <a:sym typeface="Arial"/>
              </a:rPr>
              <a:t>RAPMM will include 125+ titles, including…</a:t>
            </a:r>
            <a:endParaRPr b="0" i="0" sz="1400" u="none" cap="none" strike="noStrike">
              <a:solidFill>
                <a:srgbClr val="000000"/>
              </a:solidFill>
              <a:latin typeface="Arial"/>
              <a:ea typeface="Arial"/>
              <a:cs typeface="Arial"/>
              <a:sym typeface="Arial"/>
            </a:endParaRPr>
          </a:p>
          <a:p>
            <a:pPr indent="0" lvl="0" marL="0" marR="0" rtl="0" algn="ctr">
              <a:lnSpc>
                <a:spcPct val="105995"/>
              </a:lnSpc>
              <a:spcBef>
                <a:spcPts val="0"/>
              </a:spcBef>
              <a:spcAft>
                <a:spcPts val="0"/>
              </a:spcAft>
              <a:buClr>
                <a:srgbClr val="000000"/>
              </a:buClr>
              <a:buSzPts val="6088"/>
              <a:buFont typeface="Arial"/>
              <a:buNone/>
            </a:pPr>
            <a:r>
              <a:t/>
            </a:r>
            <a:endParaRPr b="0" i="0" sz="6088" u="none" cap="none" strike="noStrike">
              <a:solidFill>
                <a:srgbClr val="DF1769"/>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23"/>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688" name="Google Shape;688;p23"/>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689" name="Google Shape;689;p23"/>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690" name="Google Shape;690;p23"/>
          <p:cNvGrpSpPr/>
          <p:nvPr/>
        </p:nvGrpSpPr>
        <p:grpSpPr>
          <a:xfrm>
            <a:off x="5547997" y="9522797"/>
            <a:ext cx="104772" cy="430262"/>
            <a:chOff x="0" y="-85725"/>
            <a:chExt cx="27594" cy="113319"/>
          </a:xfrm>
        </p:grpSpPr>
        <p:sp>
          <p:nvSpPr>
            <p:cNvPr id="691" name="Google Shape;691;p23"/>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692" name="Google Shape;692;p23"/>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93" name="Google Shape;693;p23"/>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694" name="Google Shape;694;p23"/>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695" name="Google Shape;695;p23"/>
          <p:cNvGrpSpPr/>
          <p:nvPr/>
        </p:nvGrpSpPr>
        <p:grpSpPr>
          <a:xfrm>
            <a:off x="10595540" y="9522797"/>
            <a:ext cx="104772" cy="430262"/>
            <a:chOff x="0" y="-85725"/>
            <a:chExt cx="27594" cy="113319"/>
          </a:xfrm>
        </p:grpSpPr>
        <p:sp>
          <p:nvSpPr>
            <p:cNvPr id="696" name="Google Shape;696;p23"/>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697" name="Google Shape;697;p23"/>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98" name="Google Shape;698;p23"/>
          <p:cNvGrpSpPr/>
          <p:nvPr/>
        </p:nvGrpSpPr>
        <p:grpSpPr>
          <a:xfrm>
            <a:off x="15869517" y="9539307"/>
            <a:ext cx="104772" cy="430262"/>
            <a:chOff x="0" y="-85725"/>
            <a:chExt cx="27594" cy="113319"/>
          </a:xfrm>
        </p:grpSpPr>
        <p:sp>
          <p:nvSpPr>
            <p:cNvPr id="699" name="Google Shape;699;p23"/>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700" name="Google Shape;700;p23"/>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01" name="Google Shape;701;p23"/>
          <p:cNvSpPr/>
          <p:nvPr/>
        </p:nvSpPr>
        <p:spPr>
          <a:xfrm>
            <a:off x="265110" y="452241"/>
            <a:ext cx="3999955" cy="909081"/>
          </a:xfrm>
          <a:custGeom>
            <a:rect b="b" l="l" r="r" t="t"/>
            <a:pathLst>
              <a:path extrusionOk="0" h="909081" w="3999955">
                <a:moveTo>
                  <a:pt x="0" y="0"/>
                </a:moveTo>
                <a:lnTo>
                  <a:pt x="3999954" y="0"/>
                </a:lnTo>
                <a:lnTo>
                  <a:pt x="3999954" y="909081"/>
                </a:lnTo>
                <a:lnTo>
                  <a:pt x="0" y="909081"/>
                </a:lnTo>
                <a:lnTo>
                  <a:pt x="0" y="0"/>
                </a:lnTo>
                <a:close/>
              </a:path>
            </a:pathLst>
          </a:custGeom>
          <a:blipFill rotWithShape="1">
            <a:blip r:embed="rId6">
              <a:alphaModFix/>
            </a:blip>
            <a:stretch>
              <a:fillRect b="0" l="0" r="0" t="0"/>
            </a:stretch>
          </a:blipFill>
          <a:ln>
            <a:noFill/>
          </a:ln>
        </p:spPr>
      </p:sp>
      <p:sp>
        <p:nvSpPr>
          <p:cNvPr id="702" name="Google Shape;702;p23"/>
          <p:cNvSpPr/>
          <p:nvPr/>
        </p:nvSpPr>
        <p:spPr>
          <a:xfrm>
            <a:off x="12188109" y="2873058"/>
            <a:ext cx="4879185" cy="6402430"/>
          </a:xfrm>
          <a:custGeom>
            <a:rect b="b" l="l" r="r" t="t"/>
            <a:pathLst>
              <a:path extrusionOk="0" h="6402430" w="4879185">
                <a:moveTo>
                  <a:pt x="0" y="0"/>
                </a:moveTo>
                <a:lnTo>
                  <a:pt x="4879186" y="0"/>
                </a:lnTo>
                <a:lnTo>
                  <a:pt x="4879186" y="6402430"/>
                </a:lnTo>
                <a:lnTo>
                  <a:pt x="0" y="6402430"/>
                </a:lnTo>
                <a:lnTo>
                  <a:pt x="0" y="0"/>
                </a:lnTo>
                <a:close/>
              </a:path>
            </a:pathLst>
          </a:custGeom>
          <a:blipFill rotWithShape="1">
            <a:blip r:embed="rId7">
              <a:alphaModFix/>
            </a:blip>
            <a:stretch>
              <a:fillRect b="0" l="0" r="0" t="0"/>
            </a:stretch>
          </a:blipFill>
          <a:ln>
            <a:noFill/>
          </a:ln>
        </p:spPr>
      </p:sp>
      <p:sp>
        <p:nvSpPr>
          <p:cNvPr id="703" name="Google Shape;703;p23"/>
          <p:cNvSpPr/>
          <p:nvPr/>
        </p:nvSpPr>
        <p:spPr>
          <a:xfrm>
            <a:off x="6671391" y="2873058"/>
            <a:ext cx="4945219" cy="6402430"/>
          </a:xfrm>
          <a:custGeom>
            <a:rect b="b" l="l" r="r" t="t"/>
            <a:pathLst>
              <a:path extrusionOk="0" h="6402430" w="4945219">
                <a:moveTo>
                  <a:pt x="0" y="0"/>
                </a:moveTo>
                <a:lnTo>
                  <a:pt x="4945218" y="0"/>
                </a:lnTo>
                <a:lnTo>
                  <a:pt x="4945218" y="6402430"/>
                </a:lnTo>
                <a:lnTo>
                  <a:pt x="0" y="6402430"/>
                </a:lnTo>
                <a:lnTo>
                  <a:pt x="0" y="0"/>
                </a:lnTo>
                <a:close/>
              </a:path>
            </a:pathLst>
          </a:custGeom>
          <a:blipFill rotWithShape="1">
            <a:blip r:embed="rId8">
              <a:alphaModFix/>
            </a:blip>
            <a:stretch>
              <a:fillRect b="0" l="0" r="0" t="0"/>
            </a:stretch>
          </a:blipFill>
          <a:ln>
            <a:noFill/>
          </a:ln>
        </p:spPr>
      </p:sp>
      <p:sp>
        <p:nvSpPr>
          <p:cNvPr id="704" name="Google Shape;704;p23"/>
          <p:cNvSpPr/>
          <p:nvPr/>
        </p:nvSpPr>
        <p:spPr>
          <a:xfrm>
            <a:off x="1493937" y="2855870"/>
            <a:ext cx="4601747" cy="6402430"/>
          </a:xfrm>
          <a:custGeom>
            <a:rect b="b" l="l" r="r" t="t"/>
            <a:pathLst>
              <a:path extrusionOk="0" h="6402430" w="4601747">
                <a:moveTo>
                  <a:pt x="0" y="0"/>
                </a:moveTo>
                <a:lnTo>
                  <a:pt x="4601747" y="0"/>
                </a:lnTo>
                <a:lnTo>
                  <a:pt x="4601747" y="6402430"/>
                </a:lnTo>
                <a:lnTo>
                  <a:pt x="0" y="6402430"/>
                </a:lnTo>
                <a:lnTo>
                  <a:pt x="0" y="0"/>
                </a:lnTo>
                <a:close/>
              </a:path>
            </a:pathLst>
          </a:custGeom>
          <a:blipFill rotWithShape="1">
            <a:blip r:embed="rId9">
              <a:alphaModFix/>
            </a:blip>
            <a:stretch>
              <a:fillRect b="0" l="0" r="0" t="0"/>
            </a:stretch>
          </a:blipFill>
          <a:ln>
            <a:noFill/>
          </a:ln>
        </p:spPr>
      </p:sp>
      <p:sp>
        <p:nvSpPr>
          <p:cNvPr id="705" name="Google Shape;705;p23"/>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706" name="Google Shape;706;p23"/>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707" name="Google Shape;707;p23"/>
          <p:cNvSpPr txBox="1"/>
          <p:nvPr/>
        </p:nvSpPr>
        <p:spPr>
          <a:xfrm>
            <a:off x="-313731" y="1626834"/>
            <a:ext cx="18915463" cy="1841800"/>
          </a:xfrm>
          <a:prstGeom prst="rect">
            <a:avLst/>
          </a:prstGeom>
          <a:noFill/>
          <a:ln>
            <a:noFill/>
          </a:ln>
        </p:spPr>
        <p:txBody>
          <a:bodyPr anchorCtr="0" anchor="t" bIns="0" lIns="0" spcFirstLastPara="1" rIns="0" wrap="square" tIns="0">
            <a:spAutoFit/>
          </a:bodyPr>
          <a:lstStyle/>
          <a:p>
            <a:pPr indent="0" lvl="0" marL="0" marR="0" rtl="0" algn="ctr">
              <a:lnSpc>
                <a:spcPct val="105995"/>
              </a:lnSpc>
              <a:spcBef>
                <a:spcPts val="0"/>
              </a:spcBef>
              <a:spcAft>
                <a:spcPts val="0"/>
              </a:spcAft>
              <a:buClr>
                <a:srgbClr val="000000"/>
              </a:buClr>
              <a:buSzPts val="6088"/>
              <a:buFont typeface="Arial"/>
              <a:buNone/>
            </a:pPr>
            <a:r>
              <a:rPr b="0" i="0" lang="en-US" sz="6088" u="none" cap="none" strike="noStrike">
                <a:solidFill>
                  <a:srgbClr val="DF1769"/>
                </a:solidFill>
                <a:latin typeface="Arial"/>
                <a:ea typeface="Arial"/>
                <a:cs typeface="Arial"/>
                <a:sym typeface="Arial"/>
              </a:rPr>
              <a:t>RAPMM will include 125+ titles, including…</a:t>
            </a:r>
            <a:endParaRPr b="0" i="0" sz="1400" u="none" cap="none" strike="noStrike">
              <a:solidFill>
                <a:srgbClr val="000000"/>
              </a:solidFill>
              <a:latin typeface="Arial"/>
              <a:ea typeface="Arial"/>
              <a:cs typeface="Arial"/>
              <a:sym typeface="Arial"/>
            </a:endParaRPr>
          </a:p>
          <a:p>
            <a:pPr indent="0" lvl="0" marL="0" marR="0" rtl="0" algn="ctr">
              <a:lnSpc>
                <a:spcPct val="105995"/>
              </a:lnSpc>
              <a:spcBef>
                <a:spcPts val="0"/>
              </a:spcBef>
              <a:spcAft>
                <a:spcPts val="0"/>
              </a:spcAft>
              <a:buClr>
                <a:srgbClr val="000000"/>
              </a:buClr>
              <a:buSzPts val="6088"/>
              <a:buFont typeface="Arial"/>
              <a:buNone/>
            </a:pPr>
            <a:r>
              <a:t/>
            </a:r>
            <a:endParaRPr b="0" i="0" sz="6088" u="none" cap="none" strike="noStrike">
              <a:solidFill>
                <a:srgbClr val="DF1769"/>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24"/>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717" name="Google Shape;717;p24"/>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718" name="Google Shape;718;p24"/>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719" name="Google Shape;719;p24"/>
          <p:cNvGrpSpPr/>
          <p:nvPr/>
        </p:nvGrpSpPr>
        <p:grpSpPr>
          <a:xfrm>
            <a:off x="5547997" y="9522797"/>
            <a:ext cx="104772" cy="430262"/>
            <a:chOff x="0" y="-85725"/>
            <a:chExt cx="27594" cy="113319"/>
          </a:xfrm>
        </p:grpSpPr>
        <p:sp>
          <p:nvSpPr>
            <p:cNvPr id="720" name="Google Shape;720;p24"/>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721" name="Google Shape;721;p24"/>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22" name="Google Shape;722;p24"/>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723" name="Google Shape;723;p24"/>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724" name="Google Shape;724;p24"/>
          <p:cNvGrpSpPr/>
          <p:nvPr/>
        </p:nvGrpSpPr>
        <p:grpSpPr>
          <a:xfrm>
            <a:off x="10595540" y="9522797"/>
            <a:ext cx="104772" cy="430262"/>
            <a:chOff x="0" y="-85725"/>
            <a:chExt cx="27594" cy="113319"/>
          </a:xfrm>
        </p:grpSpPr>
        <p:sp>
          <p:nvSpPr>
            <p:cNvPr id="725" name="Google Shape;725;p24"/>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726" name="Google Shape;726;p24"/>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27" name="Google Shape;727;p24"/>
          <p:cNvGrpSpPr/>
          <p:nvPr/>
        </p:nvGrpSpPr>
        <p:grpSpPr>
          <a:xfrm>
            <a:off x="15869517" y="9539307"/>
            <a:ext cx="104772" cy="430262"/>
            <a:chOff x="0" y="-85725"/>
            <a:chExt cx="27594" cy="113319"/>
          </a:xfrm>
        </p:grpSpPr>
        <p:sp>
          <p:nvSpPr>
            <p:cNvPr id="728" name="Google Shape;728;p24"/>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729" name="Google Shape;729;p24"/>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30" name="Google Shape;730;p24"/>
          <p:cNvSpPr/>
          <p:nvPr/>
        </p:nvSpPr>
        <p:spPr>
          <a:xfrm>
            <a:off x="265110" y="452241"/>
            <a:ext cx="3999955" cy="909081"/>
          </a:xfrm>
          <a:custGeom>
            <a:rect b="b" l="l" r="r" t="t"/>
            <a:pathLst>
              <a:path extrusionOk="0" h="909081" w="3999955">
                <a:moveTo>
                  <a:pt x="0" y="0"/>
                </a:moveTo>
                <a:lnTo>
                  <a:pt x="3999954" y="0"/>
                </a:lnTo>
                <a:lnTo>
                  <a:pt x="3999954" y="909081"/>
                </a:lnTo>
                <a:lnTo>
                  <a:pt x="0" y="909081"/>
                </a:lnTo>
                <a:lnTo>
                  <a:pt x="0" y="0"/>
                </a:lnTo>
                <a:close/>
              </a:path>
            </a:pathLst>
          </a:custGeom>
          <a:blipFill rotWithShape="1">
            <a:blip r:embed="rId6">
              <a:alphaModFix/>
            </a:blip>
            <a:stretch>
              <a:fillRect b="0" l="0" r="0" t="0"/>
            </a:stretch>
          </a:blipFill>
          <a:ln>
            <a:noFill/>
          </a:ln>
        </p:spPr>
      </p:sp>
      <p:sp>
        <p:nvSpPr>
          <p:cNvPr id="731" name="Google Shape;731;p24"/>
          <p:cNvSpPr/>
          <p:nvPr/>
        </p:nvSpPr>
        <p:spPr>
          <a:xfrm>
            <a:off x="7091081" y="3179440"/>
            <a:ext cx="4105838" cy="5789666"/>
          </a:xfrm>
          <a:custGeom>
            <a:rect b="b" l="l" r="r" t="t"/>
            <a:pathLst>
              <a:path extrusionOk="0" h="5789666" w="4105838">
                <a:moveTo>
                  <a:pt x="0" y="0"/>
                </a:moveTo>
                <a:lnTo>
                  <a:pt x="4105838" y="0"/>
                </a:lnTo>
                <a:lnTo>
                  <a:pt x="4105838" y="5789666"/>
                </a:lnTo>
                <a:lnTo>
                  <a:pt x="0" y="5789666"/>
                </a:lnTo>
                <a:lnTo>
                  <a:pt x="0" y="0"/>
                </a:lnTo>
                <a:close/>
              </a:path>
            </a:pathLst>
          </a:custGeom>
          <a:blipFill rotWithShape="1">
            <a:blip r:embed="rId7">
              <a:alphaModFix/>
            </a:blip>
            <a:stretch>
              <a:fillRect b="0" l="0" r="0" t="0"/>
            </a:stretch>
          </a:blipFill>
          <a:ln>
            <a:noFill/>
          </a:ln>
        </p:spPr>
      </p:sp>
      <p:sp>
        <p:nvSpPr>
          <p:cNvPr id="732" name="Google Shape;732;p24"/>
          <p:cNvSpPr/>
          <p:nvPr/>
        </p:nvSpPr>
        <p:spPr>
          <a:xfrm>
            <a:off x="1514054" y="3096711"/>
            <a:ext cx="4519297" cy="5872395"/>
          </a:xfrm>
          <a:custGeom>
            <a:rect b="b" l="l" r="r" t="t"/>
            <a:pathLst>
              <a:path extrusionOk="0" h="5872395" w="4519297">
                <a:moveTo>
                  <a:pt x="0" y="0"/>
                </a:moveTo>
                <a:lnTo>
                  <a:pt x="4519298" y="0"/>
                </a:lnTo>
                <a:lnTo>
                  <a:pt x="4519298" y="5872395"/>
                </a:lnTo>
                <a:lnTo>
                  <a:pt x="0" y="5872395"/>
                </a:lnTo>
                <a:lnTo>
                  <a:pt x="0" y="0"/>
                </a:lnTo>
                <a:close/>
              </a:path>
            </a:pathLst>
          </a:custGeom>
          <a:blipFill rotWithShape="1">
            <a:blip r:embed="rId8">
              <a:alphaModFix/>
            </a:blip>
            <a:stretch>
              <a:fillRect b="0" l="0" r="0" t="0"/>
            </a:stretch>
          </a:blipFill>
          <a:ln>
            <a:noFill/>
          </a:ln>
        </p:spPr>
      </p:sp>
      <p:sp>
        <p:nvSpPr>
          <p:cNvPr id="733" name="Google Shape;733;p24"/>
          <p:cNvSpPr/>
          <p:nvPr/>
        </p:nvSpPr>
        <p:spPr>
          <a:xfrm>
            <a:off x="12254194" y="3179440"/>
            <a:ext cx="4412208" cy="5789666"/>
          </a:xfrm>
          <a:custGeom>
            <a:rect b="b" l="l" r="r" t="t"/>
            <a:pathLst>
              <a:path extrusionOk="0" h="5789666" w="4412208">
                <a:moveTo>
                  <a:pt x="0" y="0"/>
                </a:moveTo>
                <a:lnTo>
                  <a:pt x="4412208" y="0"/>
                </a:lnTo>
                <a:lnTo>
                  <a:pt x="4412208" y="5789666"/>
                </a:lnTo>
                <a:lnTo>
                  <a:pt x="0" y="5789666"/>
                </a:lnTo>
                <a:lnTo>
                  <a:pt x="0" y="0"/>
                </a:lnTo>
                <a:close/>
              </a:path>
            </a:pathLst>
          </a:custGeom>
          <a:blipFill rotWithShape="1">
            <a:blip r:embed="rId9">
              <a:alphaModFix/>
            </a:blip>
            <a:stretch>
              <a:fillRect b="0" l="0" r="0" t="0"/>
            </a:stretch>
          </a:blipFill>
          <a:ln>
            <a:noFill/>
          </a:ln>
        </p:spPr>
      </p:sp>
      <p:sp>
        <p:nvSpPr>
          <p:cNvPr id="734" name="Google Shape;734;p24"/>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735" name="Google Shape;735;p24"/>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736" name="Google Shape;736;p24"/>
          <p:cNvSpPr txBox="1"/>
          <p:nvPr/>
        </p:nvSpPr>
        <p:spPr>
          <a:xfrm>
            <a:off x="0" y="1626834"/>
            <a:ext cx="18915463" cy="1841800"/>
          </a:xfrm>
          <a:prstGeom prst="rect">
            <a:avLst/>
          </a:prstGeom>
          <a:noFill/>
          <a:ln>
            <a:noFill/>
          </a:ln>
        </p:spPr>
        <p:txBody>
          <a:bodyPr anchorCtr="0" anchor="t" bIns="0" lIns="0" spcFirstLastPara="1" rIns="0" wrap="square" tIns="0">
            <a:spAutoFit/>
          </a:bodyPr>
          <a:lstStyle/>
          <a:p>
            <a:pPr indent="0" lvl="0" marL="0" marR="0" rtl="0" algn="ctr">
              <a:lnSpc>
                <a:spcPct val="105995"/>
              </a:lnSpc>
              <a:spcBef>
                <a:spcPts val="0"/>
              </a:spcBef>
              <a:spcAft>
                <a:spcPts val="0"/>
              </a:spcAft>
              <a:buClr>
                <a:srgbClr val="000000"/>
              </a:buClr>
              <a:buSzPts val="6088"/>
              <a:buFont typeface="Arial"/>
              <a:buNone/>
            </a:pPr>
            <a:r>
              <a:rPr b="0" i="0" lang="en-US" sz="6088" u="none" cap="none" strike="noStrike">
                <a:solidFill>
                  <a:srgbClr val="DF1769"/>
                </a:solidFill>
                <a:latin typeface="Arial"/>
                <a:ea typeface="Arial"/>
                <a:cs typeface="Arial"/>
                <a:sym typeface="Arial"/>
              </a:rPr>
              <a:t>RAPMM will include 125+ titles, including…</a:t>
            </a:r>
            <a:endParaRPr b="0" i="0" sz="1400" u="none" cap="none" strike="noStrike">
              <a:solidFill>
                <a:srgbClr val="000000"/>
              </a:solidFill>
              <a:latin typeface="Arial"/>
              <a:ea typeface="Arial"/>
              <a:cs typeface="Arial"/>
              <a:sym typeface="Arial"/>
            </a:endParaRPr>
          </a:p>
          <a:p>
            <a:pPr indent="0" lvl="0" marL="0" marR="0" rtl="0" algn="ctr">
              <a:lnSpc>
                <a:spcPct val="105995"/>
              </a:lnSpc>
              <a:spcBef>
                <a:spcPts val="0"/>
              </a:spcBef>
              <a:spcAft>
                <a:spcPts val="0"/>
              </a:spcAft>
              <a:buClr>
                <a:srgbClr val="000000"/>
              </a:buClr>
              <a:buSzPts val="6088"/>
              <a:buFont typeface="Arial"/>
              <a:buNone/>
            </a:pPr>
            <a:r>
              <a:t/>
            </a:r>
            <a:endParaRPr b="0" i="0" sz="6088" u="none" cap="none" strike="noStrike">
              <a:solidFill>
                <a:srgbClr val="DF1769"/>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8"/>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746" name="Google Shape;746;p8"/>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747" name="Google Shape;747;p8"/>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748" name="Google Shape;748;p8"/>
          <p:cNvGrpSpPr/>
          <p:nvPr/>
        </p:nvGrpSpPr>
        <p:grpSpPr>
          <a:xfrm>
            <a:off x="5547997" y="9522797"/>
            <a:ext cx="104772" cy="430262"/>
            <a:chOff x="0" y="-85725"/>
            <a:chExt cx="27594" cy="113319"/>
          </a:xfrm>
        </p:grpSpPr>
        <p:sp>
          <p:nvSpPr>
            <p:cNvPr id="749" name="Google Shape;749;p8"/>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750" name="Google Shape;750;p8"/>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51" name="Google Shape;751;p8"/>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752" name="Google Shape;752;p8"/>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753" name="Google Shape;753;p8"/>
          <p:cNvGrpSpPr/>
          <p:nvPr/>
        </p:nvGrpSpPr>
        <p:grpSpPr>
          <a:xfrm>
            <a:off x="10595540" y="9522797"/>
            <a:ext cx="104772" cy="430262"/>
            <a:chOff x="0" y="-85725"/>
            <a:chExt cx="27594" cy="113319"/>
          </a:xfrm>
        </p:grpSpPr>
        <p:sp>
          <p:nvSpPr>
            <p:cNvPr id="754" name="Google Shape;754;p8"/>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755" name="Google Shape;755;p8"/>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56" name="Google Shape;756;p8"/>
          <p:cNvGrpSpPr/>
          <p:nvPr/>
        </p:nvGrpSpPr>
        <p:grpSpPr>
          <a:xfrm>
            <a:off x="15869517" y="9539307"/>
            <a:ext cx="104772" cy="430262"/>
            <a:chOff x="0" y="-85725"/>
            <a:chExt cx="27594" cy="113319"/>
          </a:xfrm>
        </p:grpSpPr>
        <p:sp>
          <p:nvSpPr>
            <p:cNvPr id="757" name="Google Shape;757;p8"/>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758" name="Google Shape;758;p8"/>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59" name="Google Shape;759;p8"/>
          <p:cNvSpPr/>
          <p:nvPr/>
        </p:nvSpPr>
        <p:spPr>
          <a:xfrm>
            <a:off x="260900" y="348071"/>
            <a:ext cx="2753522" cy="999066"/>
          </a:xfrm>
          <a:custGeom>
            <a:rect b="b" l="l" r="r" t="t"/>
            <a:pathLst>
              <a:path extrusionOk="0" h="999066" w="2753522">
                <a:moveTo>
                  <a:pt x="0" y="0"/>
                </a:moveTo>
                <a:lnTo>
                  <a:pt x="2753523" y="0"/>
                </a:lnTo>
                <a:lnTo>
                  <a:pt x="2753523" y="999066"/>
                </a:lnTo>
                <a:lnTo>
                  <a:pt x="0" y="999066"/>
                </a:lnTo>
                <a:lnTo>
                  <a:pt x="0" y="0"/>
                </a:lnTo>
                <a:close/>
              </a:path>
            </a:pathLst>
          </a:custGeom>
          <a:blipFill rotWithShape="1">
            <a:blip r:embed="rId6">
              <a:alphaModFix/>
            </a:blip>
            <a:stretch>
              <a:fillRect b="0" l="0" r="0" t="0"/>
            </a:stretch>
          </a:blipFill>
          <a:ln>
            <a:noFill/>
          </a:ln>
        </p:spPr>
      </p:sp>
      <p:sp>
        <p:nvSpPr>
          <p:cNvPr id="760" name="Google Shape;760;p8"/>
          <p:cNvSpPr/>
          <p:nvPr/>
        </p:nvSpPr>
        <p:spPr>
          <a:xfrm>
            <a:off x="12262912" y="2269239"/>
            <a:ext cx="4281092" cy="6694071"/>
          </a:xfrm>
          <a:custGeom>
            <a:rect b="b" l="l" r="r" t="t"/>
            <a:pathLst>
              <a:path extrusionOk="0" h="6694071" w="4281092">
                <a:moveTo>
                  <a:pt x="0" y="0"/>
                </a:moveTo>
                <a:lnTo>
                  <a:pt x="4281092" y="0"/>
                </a:lnTo>
                <a:lnTo>
                  <a:pt x="4281092" y="6694071"/>
                </a:lnTo>
                <a:lnTo>
                  <a:pt x="0" y="6694071"/>
                </a:lnTo>
                <a:lnTo>
                  <a:pt x="0" y="0"/>
                </a:lnTo>
                <a:close/>
              </a:path>
            </a:pathLst>
          </a:custGeom>
          <a:blipFill rotWithShape="1">
            <a:blip r:embed="rId7">
              <a:alphaModFix/>
            </a:blip>
            <a:stretch>
              <a:fillRect b="0" l="0" r="0" t="0"/>
            </a:stretch>
          </a:blipFill>
          <a:ln>
            <a:noFill/>
          </a:ln>
        </p:spPr>
      </p:sp>
      <p:sp>
        <p:nvSpPr>
          <p:cNvPr id="761" name="Google Shape;761;p8"/>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762" name="Google Shape;762;p8"/>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763" name="Google Shape;763;p8"/>
          <p:cNvSpPr txBox="1"/>
          <p:nvPr/>
        </p:nvSpPr>
        <p:spPr>
          <a:xfrm>
            <a:off x="1227562" y="592762"/>
            <a:ext cx="16031738" cy="1213474"/>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Clr>
                <a:srgbClr val="000000"/>
              </a:buClr>
              <a:buSzPts val="6088"/>
              <a:buFont typeface="Arial"/>
              <a:buNone/>
            </a:pPr>
            <a:r>
              <a:rPr b="0" i="0" lang="en-US" sz="6088" u="none" cap="none" strike="noStrike">
                <a:solidFill>
                  <a:srgbClr val="5D6268"/>
                </a:solidFill>
                <a:latin typeface="Arial"/>
                <a:ea typeface="Arial"/>
                <a:cs typeface="Arial"/>
                <a:sym typeface="Arial"/>
              </a:rPr>
              <a:t>How to Write About Music</a:t>
            </a:r>
            <a:endParaRPr b="0" i="0" sz="1400" u="none" cap="none" strike="noStrike">
              <a:solidFill>
                <a:srgbClr val="000000"/>
              </a:solidFill>
              <a:latin typeface="Arial"/>
              <a:ea typeface="Arial"/>
              <a:cs typeface="Arial"/>
              <a:sym typeface="Arial"/>
            </a:endParaRPr>
          </a:p>
        </p:txBody>
      </p:sp>
      <p:sp>
        <p:nvSpPr>
          <p:cNvPr id="764" name="Google Shape;764;p8"/>
          <p:cNvSpPr txBox="1"/>
          <p:nvPr/>
        </p:nvSpPr>
        <p:spPr>
          <a:xfrm>
            <a:off x="2346749" y="3753850"/>
            <a:ext cx="7506300" cy="4319700"/>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Available for purchase through </a:t>
            </a:r>
            <a:endParaRPr b="0" i="0" sz="14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rPr b="0" i="0" lang="en-US" sz="3200" u="sng" cap="none" strike="noStrike">
                <a:solidFill>
                  <a:srgbClr val="000000"/>
                </a:solidFill>
                <a:latin typeface="Arial"/>
                <a:ea typeface="Arial"/>
                <a:cs typeface="Arial"/>
                <a:sym typeface="Arial"/>
                <a:hlinkClick r:id="rId8">
                  <a:extLst>
                    <a:ext uri="{A12FA001-AC4F-418D-AE19-62706E023703}">
                      <ahyp:hlinkClr val="tx"/>
                    </a:ext>
                  </a:extLst>
                </a:hlinkClick>
              </a:rPr>
              <a:t>EBSCOhost Collection Manager</a:t>
            </a:r>
            <a:r>
              <a:rPr b="0" i="0" lang="en-US" sz="3200" u="none" cap="none" strike="noStrike">
                <a:solidFill>
                  <a:srgbClr val="000000"/>
                </a:solidFill>
                <a:latin typeface="Arial"/>
                <a:ea typeface="Arial"/>
                <a:cs typeface="Arial"/>
                <a:sym typeface="Arial"/>
              </a:rPr>
              <a:t> and </a:t>
            </a:r>
            <a:r>
              <a:rPr b="0" i="0" lang="en-US" sz="3200" u="sng" cap="none" strike="noStrike">
                <a:solidFill>
                  <a:srgbClr val="000000"/>
                </a:solidFill>
                <a:latin typeface="Arial"/>
                <a:ea typeface="Arial"/>
                <a:cs typeface="Arial"/>
                <a:sym typeface="Arial"/>
                <a:hlinkClick r:id="rId9">
                  <a:extLst>
                    <a:ext uri="{A12FA001-AC4F-418D-AE19-62706E023703}">
                      <ahyp:hlinkClr val="tx"/>
                    </a:ext>
                  </a:extLst>
                </a:hlinkClick>
              </a:rPr>
              <a:t>GOBI</a:t>
            </a:r>
            <a:endParaRPr b="0" i="0" sz="14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t/>
            </a:r>
            <a:endParaRPr b="0" i="0" sz="3200" u="sng" cap="none" strike="noStrike">
              <a:solidFill>
                <a:srgbClr val="000000"/>
              </a:solidFill>
              <a:latin typeface="Arial"/>
              <a:ea typeface="Arial"/>
              <a:cs typeface="Arial"/>
              <a:sym typeface="Arial"/>
              <a:hlinkClick r:id="rId10">
                <a:extLst>
                  <a:ext uri="{A12FA001-AC4F-418D-AE19-62706E023703}">
                    <ahyp:hlinkClr val="tx"/>
                  </a:ext>
                </a:extLst>
              </a:hlinkClick>
            </a:endParaRPr>
          </a:p>
          <a:p>
            <a:pPr indent="0" lvl="0" marL="0" marR="0" rtl="0" algn="ctr">
              <a:lnSpc>
                <a:spcPct val="111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Contact </a:t>
            </a:r>
            <a:r>
              <a:rPr b="0" i="0" lang="en-US" sz="3200" u="sng" cap="none" strike="noStrike">
                <a:solidFill>
                  <a:srgbClr val="000000"/>
                </a:solidFill>
                <a:latin typeface="Arial"/>
                <a:ea typeface="Arial"/>
                <a:cs typeface="Arial"/>
                <a:sym typeface="Arial"/>
                <a:hlinkClick r:id="rId11">
                  <a:extLst>
                    <a:ext uri="{A12FA001-AC4F-418D-AE19-62706E023703}">
                      <ahyp:hlinkClr val="tx"/>
                    </a:ext>
                  </a:extLst>
                </a:hlinkClick>
              </a:rPr>
              <a:t>ebookinfo@ebsco.com</a:t>
            </a:r>
            <a:r>
              <a:rPr b="0" i="0" lang="en-US" sz="3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or your EBSCO sales representative</a:t>
            </a:r>
            <a:endParaRPr b="0" i="0" sz="14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765" name="Google Shape;765;p8"/>
          <p:cNvSpPr txBox="1"/>
          <p:nvPr/>
        </p:nvSpPr>
        <p:spPr>
          <a:xfrm>
            <a:off x="3147919" y="2449077"/>
            <a:ext cx="5996081" cy="904199"/>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4526"/>
              <a:buFont typeface="Arial"/>
              <a:buNone/>
            </a:pPr>
            <a:r>
              <a:rPr b="0" i="0" lang="en-US" sz="4526" u="none" cap="none" strike="noStrike">
                <a:solidFill>
                  <a:srgbClr val="793C24"/>
                </a:solidFill>
                <a:latin typeface="Arial"/>
                <a:ea typeface="Arial"/>
                <a:cs typeface="Arial"/>
                <a:sym typeface="Arial"/>
              </a:rPr>
              <a:t>The RILM Style Guide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33"/>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775" name="Google Shape;775;p33"/>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4">
              <a:alphaModFix/>
            </a:blip>
            <a:stretch>
              <a:fillRect b="0" l="0" r="0" t="0"/>
            </a:stretch>
          </a:blipFill>
          <a:ln>
            <a:noFill/>
          </a:ln>
        </p:spPr>
      </p:sp>
      <p:grpSp>
        <p:nvGrpSpPr>
          <p:cNvPr id="776" name="Google Shape;776;p33"/>
          <p:cNvGrpSpPr/>
          <p:nvPr/>
        </p:nvGrpSpPr>
        <p:grpSpPr>
          <a:xfrm>
            <a:off x="5547997" y="9522797"/>
            <a:ext cx="104772" cy="430262"/>
            <a:chOff x="0" y="-85725"/>
            <a:chExt cx="27594" cy="113319"/>
          </a:xfrm>
        </p:grpSpPr>
        <p:sp>
          <p:nvSpPr>
            <p:cNvPr id="777" name="Google Shape;777;p33"/>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778" name="Google Shape;778;p33"/>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79" name="Google Shape;779;p33"/>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780" name="Google Shape;780;p33"/>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781" name="Google Shape;781;p33"/>
          <p:cNvGrpSpPr/>
          <p:nvPr/>
        </p:nvGrpSpPr>
        <p:grpSpPr>
          <a:xfrm>
            <a:off x="10595540" y="9522797"/>
            <a:ext cx="104772" cy="430262"/>
            <a:chOff x="0" y="-85725"/>
            <a:chExt cx="27594" cy="113319"/>
          </a:xfrm>
        </p:grpSpPr>
        <p:sp>
          <p:nvSpPr>
            <p:cNvPr id="782" name="Google Shape;782;p33"/>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783" name="Google Shape;783;p33"/>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84" name="Google Shape;784;p33"/>
          <p:cNvGrpSpPr/>
          <p:nvPr/>
        </p:nvGrpSpPr>
        <p:grpSpPr>
          <a:xfrm>
            <a:off x="15869517" y="9539307"/>
            <a:ext cx="104772" cy="430262"/>
            <a:chOff x="0" y="-85725"/>
            <a:chExt cx="27594" cy="113319"/>
          </a:xfrm>
        </p:grpSpPr>
        <p:sp>
          <p:nvSpPr>
            <p:cNvPr id="785" name="Google Shape;785;p33"/>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786" name="Google Shape;786;p33"/>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87" name="Google Shape;787;p33"/>
          <p:cNvSpPr/>
          <p:nvPr/>
        </p:nvSpPr>
        <p:spPr>
          <a:xfrm>
            <a:off x="318054" y="270397"/>
            <a:ext cx="2309548" cy="1140663"/>
          </a:xfrm>
          <a:custGeom>
            <a:rect b="b" l="l" r="r" t="t"/>
            <a:pathLst>
              <a:path extrusionOk="0" h="1140663" w="2309548">
                <a:moveTo>
                  <a:pt x="0" y="0"/>
                </a:moveTo>
                <a:lnTo>
                  <a:pt x="2309548" y="0"/>
                </a:lnTo>
                <a:lnTo>
                  <a:pt x="2309548" y="1140663"/>
                </a:lnTo>
                <a:lnTo>
                  <a:pt x="0" y="1140663"/>
                </a:lnTo>
                <a:lnTo>
                  <a:pt x="0" y="0"/>
                </a:lnTo>
                <a:close/>
              </a:path>
            </a:pathLst>
          </a:custGeom>
          <a:blipFill rotWithShape="1">
            <a:blip r:embed="rId5">
              <a:alphaModFix/>
            </a:blip>
            <a:stretch>
              <a:fillRect b="0" l="0" r="0" t="0"/>
            </a:stretch>
          </a:blipFill>
          <a:ln>
            <a:noFill/>
          </a:ln>
        </p:spPr>
      </p:sp>
      <p:sp>
        <p:nvSpPr>
          <p:cNvPr id="788" name="Google Shape;788;p33"/>
          <p:cNvSpPr/>
          <p:nvPr/>
        </p:nvSpPr>
        <p:spPr>
          <a:xfrm>
            <a:off x="6114234" y="2937131"/>
            <a:ext cx="6059531" cy="6128033"/>
          </a:xfrm>
          <a:custGeom>
            <a:rect b="b" l="l" r="r" t="t"/>
            <a:pathLst>
              <a:path extrusionOk="0" h="6128033" w="6059531">
                <a:moveTo>
                  <a:pt x="0" y="0"/>
                </a:moveTo>
                <a:lnTo>
                  <a:pt x="6059532" y="0"/>
                </a:lnTo>
                <a:lnTo>
                  <a:pt x="6059532" y="6128032"/>
                </a:lnTo>
                <a:lnTo>
                  <a:pt x="0" y="6128032"/>
                </a:lnTo>
                <a:lnTo>
                  <a:pt x="0" y="0"/>
                </a:lnTo>
                <a:close/>
              </a:path>
            </a:pathLst>
          </a:custGeom>
          <a:blipFill rotWithShape="1">
            <a:blip r:embed="rId6">
              <a:alphaModFix/>
            </a:blip>
            <a:stretch>
              <a:fillRect b="-25827" l="0" r="0" t="0"/>
            </a:stretch>
          </a:blipFill>
          <a:ln>
            <a:noFill/>
          </a:ln>
        </p:spPr>
      </p:sp>
      <p:sp>
        <p:nvSpPr>
          <p:cNvPr id="789" name="Google Shape;789;p33"/>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790" name="Google Shape;790;p33"/>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791" name="Google Shape;791;p33"/>
          <p:cNvSpPr txBox="1"/>
          <p:nvPr/>
        </p:nvSpPr>
        <p:spPr>
          <a:xfrm>
            <a:off x="2745470" y="934810"/>
            <a:ext cx="12797061" cy="2002321"/>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Clr>
                <a:srgbClr val="000000"/>
              </a:buClr>
              <a:buSzPts val="10043"/>
              <a:buFont typeface="Arial"/>
              <a:buNone/>
            </a:pPr>
            <a:r>
              <a:rPr b="0" i="0" lang="en-US" sz="10043" u="none" cap="none" strike="noStrike">
                <a:solidFill>
                  <a:srgbClr val="000000"/>
                </a:solidFill>
                <a:latin typeface="Arial"/>
                <a:ea typeface="Arial"/>
                <a:cs typeface="Arial"/>
                <a:sym typeface="Arial"/>
              </a:rPr>
              <a:t>Keep in Touch w/RILM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159" name="Google Shape;159;p3"/>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160" name="Google Shape;160;p3"/>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161" name="Google Shape;161;p3"/>
          <p:cNvGrpSpPr/>
          <p:nvPr/>
        </p:nvGrpSpPr>
        <p:grpSpPr>
          <a:xfrm>
            <a:off x="5547997" y="9522797"/>
            <a:ext cx="104772" cy="430262"/>
            <a:chOff x="0" y="-85725"/>
            <a:chExt cx="27594" cy="113319"/>
          </a:xfrm>
        </p:grpSpPr>
        <p:sp>
          <p:nvSpPr>
            <p:cNvPr id="162" name="Google Shape;162;p3"/>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163" name="Google Shape;163;p3"/>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4" name="Google Shape;164;p3"/>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165" name="Google Shape;165;p3"/>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166" name="Google Shape;166;p3"/>
          <p:cNvGrpSpPr/>
          <p:nvPr/>
        </p:nvGrpSpPr>
        <p:grpSpPr>
          <a:xfrm>
            <a:off x="10595540" y="9522797"/>
            <a:ext cx="104772" cy="430262"/>
            <a:chOff x="0" y="-85725"/>
            <a:chExt cx="27594" cy="113319"/>
          </a:xfrm>
        </p:grpSpPr>
        <p:sp>
          <p:nvSpPr>
            <p:cNvPr id="167" name="Google Shape;167;p3"/>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168" name="Google Shape;168;p3"/>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9" name="Google Shape;169;p3"/>
          <p:cNvGrpSpPr/>
          <p:nvPr/>
        </p:nvGrpSpPr>
        <p:grpSpPr>
          <a:xfrm>
            <a:off x="15869517" y="9539307"/>
            <a:ext cx="104772" cy="430262"/>
            <a:chOff x="0" y="-85725"/>
            <a:chExt cx="27594" cy="113319"/>
          </a:xfrm>
        </p:grpSpPr>
        <p:sp>
          <p:nvSpPr>
            <p:cNvPr id="170" name="Google Shape;170;p3"/>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171" name="Google Shape;171;p3"/>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2" name="Google Shape;172;p3"/>
          <p:cNvSpPr/>
          <p:nvPr/>
        </p:nvSpPr>
        <p:spPr>
          <a:xfrm>
            <a:off x="231212" y="249568"/>
            <a:ext cx="2176017" cy="1291405"/>
          </a:xfrm>
          <a:custGeom>
            <a:rect b="b" l="l" r="r" t="t"/>
            <a:pathLst>
              <a:path extrusionOk="0" h="1291405" w="2176017">
                <a:moveTo>
                  <a:pt x="0" y="0"/>
                </a:moveTo>
                <a:lnTo>
                  <a:pt x="2176017" y="0"/>
                </a:lnTo>
                <a:lnTo>
                  <a:pt x="2176017" y="1291405"/>
                </a:lnTo>
                <a:lnTo>
                  <a:pt x="0" y="1291405"/>
                </a:lnTo>
                <a:lnTo>
                  <a:pt x="0" y="0"/>
                </a:lnTo>
                <a:close/>
              </a:path>
            </a:pathLst>
          </a:custGeom>
          <a:blipFill rotWithShape="1">
            <a:blip r:embed="rId6">
              <a:alphaModFix/>
            </a:blip>
            <a:stretch>
              <a:fillRect b="0" l="0" r="0" t="0"/>
            </a:stretch>
          </a:blipFill>
          <a:ln>
            <a:noFill/>
          </a:ln>
        </p:spPr>
      </p:sp>
      <p:sp>
        <p:nvSpPr>
          <p:cNvPr id="173" name="Google Shape;173;p3"/>
          <p:cNvSpPr/>
          <p:nvPr/>
        </p:nvSpPr>
        <p:spPr>
          <a:xfrm>
            <a:off x="2369242" y="3791213"/>
            <a:ext cx="13549517" cy="2704574"/>
          </a:xfrm>
          <a:custGeom>
            <a:rect b="b" l="l" r="r" t="t"/>
            <a:pathLst>
              <a:path extrusionOk="0" h="2704574" w="13549517">
                <a:moveTo>
                  <a:pt x="0" y="0"/>
                </a:moveTo>
                <a:lnTo>
                  <a:pt x="13549516" y="0"/>
                </a:lnTo>
                <a:lnTo>
                  <a:pt x="13549516" y="2704574"/>
                </a:lnTo>
                <a:lnTo>
                  <a:pt x="0" y="2704574"/>
                </a:lnTo>
                <a:lnTo>
                  <a:pt x="0" y="0"/>
                </a:lnTo>
                <a:close/>
              </a:path>
            </a:pathLst>
          </a:custGeom>
          <a:blipFill rotWithShape="1">
            <a:blip r:embed="rId7">
              <a:alphaModFix/>
            </a:blip>
            <a:stretch>
              <a:fillRect b="0" l="0" r="0" t="0"/>
            </a:stretch>
          </a:blipFill>
          <a:ln>
            <a:noFill/>
          </a:ln>
        </p:spPr>
      </p:sp>
      <p:sp>
        <p:nvSpPr>
          <p:cNvPr id="174" name="Google Shape;174;p3"/>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175" name="Google Shape;175;p3"/>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185" name="Google Shape;185;p5"/>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186" name="Google Shape;186;p5"/>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187" name="Google Shape;187;p5"/>
          <p:cNvGrpSpPr/>
          <p:nvPr/>
        </p:nvGrpSpPr>
        <p:grpSpPr>
          <a:xfrm>
            <a:off x="5547997" y="9522797"/>
            <a:ext cx="104772" cy="430262"/>
            <a:chOff x="0" y="-85725"/>
            <a:chExt cx="27594" cy="113319"/>
          </a:xfrm>
        </p:grpSpPr>
        <p:sp>
          <p:nvSpPr>
            <p:cNvPr id="188" name="Google Shape;188;p5"/>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189" name="Google Shape;189;p5"/>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0" name="Google Shape;190;p5"/>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191" name="Google Shape;191;p5"/>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192" name="Google Shape;192;p5"/>
          <p:cNvGrpSpPr/>
          <p:nvPr/>
        </p:nvGrpSpPr>
        <p:grpSpPr>
          <a:xfrm>
            <a:off x="10595540" y="9522797"/>
            <a:ext cx="104772" cy="430262"/>
            <a:chOff x="0" y="-85725"/>
            <a:chExt cx="27594" cy="113319"/>
          </a:xfrm>
        </p:grpSpPr>
        <p:sp>
          <p:nvSpPr>
            <p:cNvPr id="193" name="Google Shape;193;p5"/>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194" name="Google Shape;194;p5"/>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5" name="Google Shape;195;p5"/>
          <p:cNvGrpSpPr/>
          <p:nvPr/>
        </p:nvGrpSpPr>
        <p:grpSpPr>
          <a:xfrm>
            <a:off x="15869517" y="9539307"/>
            <a:ext cx="104772" cy="430262"/>
            <a:chOff x="0" y="-85725"/>
            <a:chExt cx="27594" cy="113319"/>
          </a:xfrm>
        </p:grpSpPr>
        <p:sp>
          <p:nvSpPr>
            <p:cNvPr id="196" name="Google Shape;196;p5"/>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197" name="Google Shape;197;p5"/>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8" name="Google Shape;198;p5"/>
          <p:cNvSpPr/>
          <p:nvPr/>
        </p:nvSpPr>
        <p:spPr>
          <a:xfrm>
            <a:off x="231212" y="249568"/>
            <a:ext cx="2176017" cy="1291405"/>
          </a:xfrm>
          <a:custGeom>
            <a:rect b="b" l="l" r="r" t="t"/>
            <a:pathLst>
              <a:path extrusionOk="0" h="1291405" w="2176017">
                <a:moveTo>
                  <a:pt x="0" y="0"/>
                </a:moveTo>
                <a:lnTo>
                  <a:pt x="2176017" y="0"/>
                </a:lnTo>
                <a:lnTo>
                  <a:pt x="2176017" y="1291405"/>
                </a:lnTo>
                <a:lnTo>
                  <a:pt x="0" y="1291405"/>
                </a:lnTo>
                <a:lnTo>
                  <a:pt x="0" y="0"/>
                </a:lnTo>
                <a:close/>
              </a:path>
            </a:pathLst>
          </a:custGeom>
          <a:blipFill rotWithShape="1">
            <a:blip r:embed="rId6">
              <a:alphaModFix/>
            </a:blip>
            <a:stretch>
              <a:fillRect b="0" l="0" r="0" t="0"/>
            </a:stretch>
          </a:blipFill>
          <a:ln>
            <a:noFill/>
          </a:ln>
        </p:spPr>
      </p:sp>
      <p:sp>
        <p:nvSpPr>
          <p:cNvPr id="199" name="Google Shape;199;p5"/>
          <p:cNvSpPr txBox="1"/>
          <p:nvPr/>
        </p:nvSpPr>
        <p:spPr>
          <a:xfrm>
            <a:off x="1633314" y="3490963"/>
            <a:ext cx="15021300" cy="54972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Clr>
                <a:srgbClr val="000000"/>
              </a:buClr>
              <a:buSzPts val="3799"/>
              <a:buFont typeface="Arial"/>
              <a:buNone/>
            </a:pPr>
            <a:r>
              <a:rPr b="0" i="0" lang="en-US" sz="3799" u="none" cap="none" strike="noStrike">
                <a:solidFill>
                  <a:srgbClr val="000000"/>
                </a:solidFill>
                <a:latin typeface="Arial"/>
                <a:ea typeface="Arial"/>
                <a:cs typeface="Arial"/>
                <a:sym typeface="Arial"/>
              </a:rPr>
              <a:t>Forty new full-text journals added since 2020 in four annual installments</a:t>
            </a:r>
            <a:endParaRPr b="0" i="0" sz="3799" u="none" cap="none" strike="noStrike">
              <a:solidFill>
                <a:srgbClr val="000000"/>
              </a:solidFill>
              <a:latin typeface="Arial"/>
              <a:ea typeface="Arial"/>
              <a:cs typeface="Arial"/>
              <a:sym typeface="Arial"/>
            </a:endParaRPr>
          </a:p>
          <a:p>
            <a:pPr indent="0" lvl="0" marL="0" marR="0" rtl="0" algn="ctr">
              <a:lnSpc>
                <a:spcPct val="140010"/>
              </a:lnSpc>
              <a:spcBef>
                <a:spcPts val="0"/>
              </a:spcBef>
              <a:spcAft>
                <a:spcPts val="0"/>
              </a:spcAft>
              <a:buClr>
                <a:srgbClr val="000000"/>
              </a:buClr>
              <a:buSzPts val="3799"/>
              <a:buFont typeface="Arial"/>
              <a:buNone/>
            </a:pPr>
            <a:r>
              <a:t/>
            </a:r>
            <a:endParaRPr b="0" i="0" sz="3799" u="none" cap="none" strike="noStrike">
              <a:solidFill>
                <a:srgbClr val="000000"/>
              </a:solidFill>
              <a:latin typeface="Arial"/>
              <a:ea typeface="Arial"/>
              <a:cs typeface="Arial"/>
              <a:sym typeface="Arial"/>
            </a:endParaRPr>
          </a:p>
          <a:p>
            <a:pPr indent="0" lvl="0" marL="0" marR="0" rtl="0" algn="ctr">
              <a:lnSpc>
                <a:spcPct val="140010"/>
              </a:lnSpc>
              <a:spcBef>
                <a:spcPts val="0"/>
              </a:spcBef>
              <a:spcAft>
                <a:spcPts val="0"/>
              </a:spcAft>
              <a:buClr>
                <a:srgbClr val="000000"/>
              </a:buClr>
              <a:buSzPts val="3799"/>
              <a:buFont typeface="Arial"/>
              <a:buNone/>
            </a:pPr>
            <a:r>
              <a:rPr b="0" i="0" lang="en-US" sz="3799" u="none" cap="none" strike="noStrike">
                <a:solidFill>
                  <a:srgbClr val="000000"/>
                </a:solidFill>
                <a:latin typeface="Arial"/>
                <a:ea typeface="Arial"/>
                <a:cs typeface="Arial"/>
                <a:sym typeface="Arial"/>
              </a:rPr>
              <a:t>The full text of 280 journals (475,000 full-text records)</a:t>
            </a:r>
            <a:endParaRPr b="0" i="0" sz="3799" u="none" cap="none" strike="noStrike">
              <a:solidFill>
                <a:srgbClr val="000000"/>
              </a:solidFill>
              <a:latin typeface="Arial"/>
              <a:ea typeface="Arial"/>
              <a:cs typeface="Arial"/>
              <a:sym typeface="Arial"/>
            </a:endParaRPr>
          </a:p>
          <a:p>
            <a:pPr indent="0" lvl="0" marL="0" marR="0" rtl="0" algn="ctr">
              <a:lnSpc>
                <a:spcPct val="140010"/>
              </a:lnSpc>
              <a:spcBef>
                <a:spcPts val="0"/>
              </a:spcBef>
              <a:spcAft>
                <a:spcPts val="0"/>
              </a:spcAft>
              <a:buClr>
                <a:srgbClr val="000000"/>
              </a:buClr>
              <a:buSzPts val="3799"/>
              <a:buFont typeface="Arial"/>
              <a:buNone/>
            </a:pPr>
            <a:r>
              <a:t/>
            </a:r>
            <a:endParaRPr b="0" i="0" sz="3799" u="none" cap="none" strike="noStrike">
              <a:solidFill>
                <a:srgbClr val="000000"/>
              </a:solidFill>
              <a:latin typeface="Arial"/>
              <a:ea typeface="Arial"/>
              <a:cs typeface="Arial"/>
              <a:sym typeface="Arial"/>
            </a:endParaRPr>
          </a:p>
          <a:p>
            <a:pPr indent="0" lvl="0" marL="0" marR="0" rtl="0" algn="ctr">
              <a:lnSpc>
                <a:spcPct val="140010"/>
              </a:lnSpc>
              <a:spcBef>
                <a:spcPts val="0"/>
              </a:spcBef>
              <a:spcAft>
                <a:spcPts val="0"/>
              </a:spcAft>
              <a:buClr>
                <a:srgbClr val="000000"/>
              </a:buClr>
              <a:buSzPts val="3799"/>
              <a:buFont typeface="Arial"/>
              <a:buNone/>
            </a:pPr>
            <a:r>
              <a:rPr b="0" i="0" lang="en-US" sz="3799" u="none" cap="none" strike="noStrike">
                <a:solidFill>
                  <a:srgbClr val="000000"/>
                </a:solidFill>
                <a:latin typeface="Arial"/>
                <a:ea typeface="Arial"/>
                <a:cs typeface="Arial"/>
                <a:sym typeface="Arial"/>
              </a:rPr>
              <a:t>Fifth annual addition: Ten new titles forthcoming in July 2024</a:t>
            </a:r>
            <a:endParaRPr b="0" i="0" sz="1400" u="none" cap="none" strike="noStrike">
              <a:solidFill>
                <a:srgbClr val="000000"/>
              </a:solidFill>
              <a:latin typeface="Arial"/>
              <a:ea typeface="Arial"/>
              <a:cs typeface="Arial"/>
              <a:sym typeface="Arial"/>
            </a:endParaRPr>
          </a:p>
          <a:p>
            <a:pPr indent="0" lvl="0" marL="0" marR="0" rtl="0" algn="ctr">
              <a:lnSpc>
                <a:spcPct val="117925"/>
              </a:lnSpc>
              <a:spcBef>
                <a:spcPts val="0"/>
              </a:spcBef>
              <a:spcAft>
                <a:spcPts val="0"/>
              </a:spcAft>
              <a:buClr>
                <a:srgbClr val="000000"/>
              </a:buClr>
              <a:buSzPts val="3799"/>
              <a:buFont typeface="Arial"/>
              <a:buNone/>
            </a:pPr>
            <a:r>
              <a:t/>
            </a:r>
            <a:endParaRPr b="0" i="0" sz="3799" u="none" cap="none" strike="noStrike">
              <a:solidFill>
                <a:srgbClr val="000000"/>
              </a:solidFill>
              <a:latin typeface="Arial"/>
              <a:ea typeface="Arial"/>
              <a:cs typeface="Arial"/>
              <a:sym typeface="Arial"/>
            </a:endParaRPr>
          </a:p>
        </p:txBody>
      </p:sp>
      <p:sp>
        <p:nvSpPr>
          <p:cNvPr id="200" name="Google Shape;200;p5"/>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201" name="Google Shape;201;p5"/>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202" name="Google Shape;202;p5"/>
          <p:cNvSpPr txBox="1"/>
          <p:nvPr/>
        </p:nvSpPr>
        <p:spPr>
          <a:xfrm>
            <a:off x="2692770" y="1021463"/>
            <a:ext cx="12902460" cy="1213474"/>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Clr>
                <a:srgbClr val="000000"/>
              </a:buClr>
              <a:buSzPts val="6088"/>
              <a:buFont typeface="Arial"/>
              <a:buNone/>
            </a:pPr>
            <a:r>
              <a:rPr b="0" i="0" lang="en-US" sz="6088" u="none" cap="none" strike="noStrike">
                <a:solidFill>
                  <a:srgbClr val="B27223"/>
                </a:solidFill>
                <a:latin typeface="Arial"/>
                <a:ea typeface="Arial"/>
                <a:cs typeface="Arial"/>
                <a:sym typeface="Arial"/>
              </a:rPr>
              <a:t>RILM Abstracts with Full Text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6"/>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212" name="Google Shape;212;p6"/>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213" name="Google Shape;213;p6"/>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214" name="Google Shape;214;p6"/>
          <p:cNvGrpSpPr/>
          <p:nvPr/>
        </p:nvGrpSpPr>
        <p:grpSpPr>
          <a:xfrm>
            <a:off x="5547997" y="9522797"/>
            <a:ext cx="104772" cy="430262"/>
            <a:chOff x="0" y="-85725"/>
            <a:chExt cx="27594" cy="113319"/>
          </a:xfrm>
        </p:grpSpPr>
        <p:sp>
          <p:nvSpPr>
            <p:cNvPr id="215" name="Google Shape;215;p6"/>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216" name="Google Shape;216;p6"/>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7" name="Google Shape;217;p6"/>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218" name="Google Shape;218;p6"/>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219" name="Google Shape;219;p6"/>
          <p:cNvGrpSpPr/>
          <p:nvPr/>
        </p:nvGrpSpPr>
        <p:grpSpPr>
          <a:xfrm>
            <a:off x="10595540" y="9522797"/>
            <a:ext cx="104772" cy="430262"/>
            <a:chOff x="0" y="-85725"/>
            <a:chExt cx="27594" cy="113319"/>
          </a:xfrm>
        </p:grpSpPr>
        <p:sp>
          <p:nvSpPr>
            <p:cNvPr id="220" name="Google Shape;220;p6"/>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221" name="Google Shape;221;p6"/>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22" name="Google Shape;222;p6"/>
          <p:cNvGrpSpPr/>
          <p:nvPr/>
        </p:nvGrpSpPr>
        <p:grpSpPr>
          <a:xfrm>
            <a:off x="15869517" y="9539307"/>
            <a:ext cx="104772" cy="430262"/>
            <a:chOff x="0" y="-85725"/>
            <a:chExt cx="27594" cy="113319"/>
          </a:xfrm>
        </p:grpSpPr>
        <p:sp>
          <p:nvSpPr>
            <p:cNvPr id="223" name="Google Shape;223;p6"/>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224" name="Google Shape;224;p6"/>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5" name="Google Shape;225;p6"/>
          <p:cNvSpPr/>
          <p:nvPr/>
        </p:nvSpPr>
        <p:spPr>
          <a:xfrm>
            <a:off x="231212" y="249568"/>
            <a:ext cx="2176017" cy="1291405"/>
          </a:xfrm>
          <a:custGeom>
            <a:rect b="b" l="l" r="r" t="t"/>
            <a:pathLst>
              <a:path extrusionOk="0" h="1291405" w="2176017">
                <a:moveTo>
                  <a:pt x="0" y="0"/>
                </a:moveTo>
                <a:lnTo>
                  <a:pt x="2176017" y="0"/>
                </a:lnTo>
                <a:lnTo>
                  <a:pt x="2176017" y="1291405"/>
                </a:lnTo>
                <a:lnTo>
                  <a:pt x="0" y="1291405"/>
                </a:lnTo>
                <a:lnTo>
                  <a:pt x="0" y="0"/>
                </a:lnTo>
                <a:close/>
              </a:path>
            </a:pathLst>
          </a:custGeom>
          <a:blipFill rotWithShape="1">
            <a:blip r:embed="rId6">
              <a:alphaModFix/>
            </a:blip>
            <a:stretch>
              <a:fillRect b="0" l="0" r="0" t="0"/>
            </a:stretch>
          </a:blipFill>
          <a:ln>
            <a:noFill/>
          </a:ln>
        </p:spPr>
      </p:sp>
      <p:sp>
        <p:nvSpPr>
          <p:cNvPr id="226" name="Google Shape;226;p6"/>
          <p:cNvSpPr txBox="1"/>
          <p:nvPr/>
        </p:nvSpPr>
        <p:spPr>
          <a:xfrm>
            <a:off x="1028750" y="2076353"/>
            <a:ext cx="16840200" cy="7333500"/>
          </a:xfrm>
          <a:prstGeom prst="rect">
            <a:avLst/>
          </a:prstGeom>
          <a:noFill/>
          <a:ln>
            <a:noFill/>
          </a:ln>
        </p:spPr>
        <p:txBody>
          <a:bodyPr anchorCtr="0" anchor="t" bIns="0" lIns="0" spcFirstLastPara="1" rIns="0" wrap="square" tIns="0">
            <a:spAutoFit/>
          </a:bodyPr>
          <a:lstStyle/>
          <a:p>
            <a:pPr indent="0" lvl="0" marL="0" marR="0" rtl="0" algn="ctr">
              <a:lnSpc>
                <a:spcPct val="111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A handbook for studies in 18th-century English music </a:t>
            </a:r>
            <a:endParaRPr b="0" i="0" sz="14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rPr b="0" i="0" lang="en-US" sz="2900" u="none" cap="none" strike="noStrike">
                <a:solidFill>
                  <a:srgbClr val="000000"/>
                </a:solidFill>
                <a:latin typeface="Arial"/>
                <a:ea typeface="Arial"/>
                <a:cs typeface="Arial"/>
                <a:sym typeface="Arial"/>
              </a:rPr>
              <a:t>(London: Gerald Coke Handel Foundation, 1987–)</a:t>
            </a:r>
            <a:endParaRPr b="0" i="0" sz="11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Haydn yearbook / Das Haydn Jahrbuch </a:t>
            </a:r>
            <a:endParaRPr b="0" i="0" sz="14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rPr b="0" i="0" lang="en-US" sz="2900" u="none" cap="none" strike="noStrike">
                <a:solidFill>
                  <a:srgbClr val="000000"/>
                </a:solidFill>
                <a:latin typeface="Arial"/>
                <a:ea typeface="Arial"/>
                <a:cs typeface="Arial"/>
                <a:sym typeface="Arial"/>
              </a:rPr>
              <a:t>(Bryn Mawr: Theodor Presser Company, 1962–1978)</a:t>
            </a:r>
            <a:endParaRPr b="0" i="0" sz="11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Muzikologické fórum: Časopis České společnosti pro hudební vědu </a:t>
            </a:r>
            <a:endParaRPr b="0" i="0" sz="14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rPr b="0" i="0" lang="en-US" sz="2900" u="none" cap="none" strike="noStrike">
                <a:solidFill>
                  <a:srgbClr val="000000"/>
                </a:solidFill>
                <a:latin typeface="Arial"/>
                <a:ea typeface="Arial"/>
                <a:cs typeface="Arial"/>
                <a:sym typeface="Arial"/>
              </a:rPr>
              <a:t>(Praha: Česká Společnost pro Hudební Vědu, 2012–)</a:t>
            </a:r>
            <a:endParaRPr b="0" i="0" sz="11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Muzikos komponavimo principai / Principles of music composing </a:t>
            </a:r>
            <a:endParaRPr b="0" i="0" sz="14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rPr b="0" i="0" lang="en-US" sz="2900" u="none" cap="none" strike="noStrike">
                <a:solidFill>
                  <a:srgbClr val="000000"/>
                </a:solidFill>
                <a:latin typeface="Arial"/>
                <a:ea typeface="Arial"/>
                <a:cs typeface="Arial"/>
                <a:sym typeface="Arial"/>
              </a:rPr>
              <a:t>(Vilnius: Lietuvos Muzikos ir Teatro Akademija, 2001–)</a:t>
            </a:r>
            <a:endParaRPr b="0" i="0" sz="11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Southern music education journal </a:t>
            </a:r>
            <a:endParaRPr b="0" i="0" sz="1400" u="none" cap="none" strike="noStrike">
              <a:solidFill>
                <a:srgbClr val="000000"/>
              </a:solidFill>
              <a:latin typeface="Arial"/>
              <a:ea typeface="Arial"/>
              <a:cs typeface="Arial"/>
              <a:sym typeface="Arial"/>
            </a:endParaRPr>
          </a:p>
          <a:p>
            <a:pPr indent="0" lvl="0" marL="0" marR="0" rtl="0" algn="ctr">
              <a:lnSpc>
                <a:spcPct val="111000"/>
              </a:lnSpc>
              <a:spcBef>
                <a:spcPts val="0"/>
              </a:spcBef>
              <a:spcAft>
                <a:spcPts val="0"/>
              </a:spcAft>
              <a:buClr>
                <a:srgbClr val="000000"/>
              </a:buClr>
              <a:buSzPts val="3200"/>
              <a:buFont typeface="Arial"/>
              <a:buNone/>
            </a:pPr>
            <a:r>
              <a:rPr b="0" i="0" lang="en-US" sz="2800" u="none" cap="none" strike="noStrike">
                <a:solidFill>
                  <a:srgbClr val="000000"/>
                </a:solidFill>
                <a:latin typeface="Arial"/>
                <a:ea typeface="Arial"/>
                <a:cs typeface="Arial"/>
                <a:sym typeface="Arial"/>
              </a:rPr>
              <a:t>(Jackson: University of Mississippi, 2004–2010)</a:t>
            </a:r>
            <a:endParaRPr b="0" i="0" sz="1000" u="none" cap="none" strike="noStrike">
              <a:solidFill>
                <a:srgbClr val="000000"/>
              </a:solidFill>
              <a:latin typeface="Arial"/>
              <a:ea typeface="Arial"/>
              <a:cs typeface="Arial"/>
              <a:sym typeface="Arial"/>
            </a:endParaRPr>
          </a:p>
        </p:txBody>
      </p:sp>
      <p:sp>
        <p:nvSpPr>
          <p:cNvPr id="227" name="Google Shape;227;p6"/>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228" name="Google Shape;228;p6"/>
          <p:cNvSpPr txBox="1"/>
          <p:nvPr/>
        </p:nvSpPr>
        <p:spPr>
          <a:xfrm>
            <a:off x="16220173" y="9645086"/>
            <a:ext cx="1648783"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229" name="Google Shape;229;p6"/>
          <p:cNvSpPr txBox="1"/>
          <p:nvPr/>
        </p:nvSpPr>
        <p:spPr>
          <a:xfrm>
            <a:off x="6436001" y="733425"/>
            <a:ext cx="5605817" cy="1213474"/>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Clr>
                <a:srgbClr val="000000"/>
              </a:buClr>
              <a:buSzPts val="6088"/>
              <a:buFont typeface="Arial"/>
              <a:buNone/>
            </a:pPr>
            <a:r>
              <a:rPr b="0" i="0" lang="en-US" sz="6088" u="none" cap="none" strike="noStrike">
                <a:solidFill>
                  <a:srgbClr val="B27223"/>
                </a:solidFill>
                <a:latin typeface="Arial"/>
                <a:ea typeface="Arial"/>
                <a:cs typeface="Arial"/>
                <a:sym typeface="Arial"/>
              </a:rPr>
              <a:t>2024 Additions</a:t>
            </a:r>
            <a:endParaRPr b="0" i="0" sz="1400" u="none" cap="none" strike="noStrike">
              <a:solidFill>
                <a:srgbClr val="000000"/>
              </a:solidFill>
              <a:latin typeface="Arial"/>
              <a:ea typeface="Arial"/>
              <a:cs typeface="Arial"/>
              <a:sym typeface="Arial"/>
            </a:endParaRPr>
          </a:p>
        </p:txBody>
      </p:sp>
      <p:grpSp>
        <p:nvGrpSpPr>
          <p:cNvPr id="230" name="Google Shape;230;p6"/>
          <p:cNvGrpSpPr/>
          <p:nvPr/>
        </p:nvGrpSpPr>
        <p:grpSpPr>
          <a:xfrm>
            <a:off x="12543659" y="-2938566"/>
            <a:ext cx="5844176" cy="4938759"/>
            <a:chOff x="0" y="-831222"/>
            <a:chExt cx="7792234" cy="6585012"/>
          </a:xfrm>
        </p:grpSpPr>
        <p:grpSp>
          <p:nvGrpSpPr>
            <p:cNvPr id="231" name="Google Shape;231;p6"/>
            <p:cNvGrpSpPr/>
            <p:nvPr/>
          </p:nvGrpSpPr>
          <p:grpSpPr>
            <a:xfrm>
              <a:off x="15240" y="-831222"/>
              <a:ext cx="7776994" cy="5667420"/>
              <a:chOff x="0" y="-104775"/>
              <a:chExt cx="980286" cy="714375"/>
            </a:xfrm>
          </p:grpSpPr>
          <p:sp>
            <p:nvSpPr>
              <p:cNvPr id="232" name="Google Shape;232;p6"/>
              <p:cNvSpPr/>
              <p:nvPr/>
            </p:nvSpPr>
            <p:spPr>
              <a:xfrm>
                <a:off x="0" y="0"/>
                <a:ext cx="980286" cy="609600"/>
              </a:xfrm>
              <a:custGeom>
                <a:rect b="b" l="l" r="r" t="t"/>
                <a:pathLst>
                  <a:path extrusionOk="0" h="609600" w="980286">
                    <a:moveTo>
                      <a:pt x="203200" y="0"/>
                    </a:moveTo>
                    <a:lnTo>
                      <a:pt x="980286" y="0"/>
                    </a:lnTo>
                    <a:lnTo>
                      <a:pt x="777086" y="609600"/>
                    </a:lnTo>
                    <a:lnTo>
                      <a:pt x="0" y="609600"/>
                    </a:lnTo>
                    <a:lnTo>
                      <a:pt x="203200" y="0"/>
                    </a:lnTo>
                    <a:close/>
                  </a:path>
                </a:pathLst>
              </a:custGeom>
              <a:solidFill>
                <a:srgbClr val="FF0000"/>
              </a:solidFill>
              <a:ln>
                <a:noFill/>
              </a:ln>
            </p:spPr>
          </p:sp>
          <p:sp>
            <p:nvSpPr>
              <p:cNvPr id="233" name="Google Shape;233;p6"/>
              <p:cNvSpPr txBox="1"/>
              <p:nvPr/>
            </p:nvSpPr>
            <p:spPr>
              <a:xfrm>
                <a:off x="101600" y="-104775"/>
                <a:ext cx="777086" cy="71437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6"/>
            <p:cNvGrpSpPr/>
            <p:nvPr/>
          </p:nvGrpSpPr>
          <p:grpSpPr>
            <a:xfrm>
              <a:off x="94796" y="4281446"/>
              <a:ext cx="6104988" cy="1323942"/>
              <a:chOff x="0" y="-104775"/>
              <a:chExt cx="1205924" cy="261519"/>
            </a:xfrm>
          </p:grpSpPr>
          <p:sp>
            <p:nvSpPr>
              <p:cNvPr id="235" name="Google Shape;235;p6"/>
              <p:cNvSpPr/>
              <p:nvPr/>
            </p:nvSpPr>
            <p:spPr>
              <a:xfrm>
                <a:off x="0" y="0"/>
                <a:ext cx="1205924" cy="156744"/>
              </a:xfrm>
              <a:custGeom>
                <a:rect b="b" l="l" r="r" t="t"/>
                <a:pathLst>
                  <a:path extrusionOk="0" h="156744" w="1205924">
                    <a:moveTo>
                      <a:pt x="0" y="0"/>
                    </a:moveTo>
                    <a:lnTo>
                      <a:pt x="1205924" y="0"/>
                    </a:lnTo>
                    <a:lnTo>
                      <a:pt x="1205924" y="156744"/>
                    </a:lnTo>
                    <a:lnTo>
                      <a:pt x="0" y="156744"/>
                    </a:lnTo>
                    <a:close/>
                  </a:path>
                </a:pathLst>
              </a:custGeom>
              <a:solidFill>
                <a:srgbClr val="FF0000"/>
              </a:solidFill>
              <a:ln>
                <a:noFill/>
              </a:ln>
            </p:spPr>
          </p:sp>
          <p:sp>
            <p:nvSpPr>
              <p:cNvPr id="236" name="Google Shape;236;p6"/>
              <p:cNvSpPr txBox="1"/>
              <p:nvPr/>
            </p:nvSpPr>
            <p:spPr>
              <a:xfrm>
                <a:off x="0" y="-104775"/>
                <a:ext cx="1205924" cy="2615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7" name="Google Shape;237;p6"/>
            <p:cNvSpPr txBox="1"/>
            <p:nvPr/>
          </p:nvSpPr>
          <p:spPr>
            <a:xfrm>
              <a:off x="0" y="3199325"/>
              <a:ext cx="6199784" cy="1718644"/>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Clr>
                  <a:srgbClr val="000000"/>
                </a:buClr>
                <a:buSzPts val="6928"/>
                <a:buFont typeface="Arial"/>
                <a:buNone/>
              </a:pPr>
              <a:r>
                <a:rPr b="0" i="0" lang="en-US" sz="6928" u="none" cap="none" strike="noStrike">
                  <a:solidFill>
                    <a:srgbClr val="FFFFFF"/>
                  </a:solidFill>
                  <a:latin typeface="Arial"/>
                  <a:ea typeface="Arial"/>
                  <a:cs typeface="Arial"/>
                  <a:sym typeface="Arial"/>
                </a:rPr>
                <a:t> RILM</a:t>
              </a:r>
              <a:endParaRPr b="0" i="0" sz="1400" u="none" cap="none" strike="noStrike">
                <a:solidFill>
                  <a:srgbClr val="000000"/>
                </a:solidFill>
                <a:latin typeface="Arial"/>
                <a:ea typeface="Arial"/>
                <a:cs typeface="Arial"/>
                <a:sym typeface="Arial"/>
              </a:endParaRPr>
            </a:p>
          </p:txBody>
        </p:sp>
        <p:sp>
          <p:nvSpPr>
            <p:cNvPr id="238" name="Google Shape;238;p6"/>
            <p:cNvSpPr txBox="1"/>
            <p:nvPr/>
          </p:nvSpPr>
          <p:spPr>
            <a:xfrm>
              <a:off x="0" y="4455090"/>
              <a:ext cx="6199800" cy="1298700"/>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Clr>
                  <a:srgbClr val="000000"/>
                </a:buClr>
                <a:buSzPts val="6928"/>
                <a:buFont typeface="Arial"/>
                <a:buNone/>
              </a:pPr>
              <a:r>
                <a:rPr b="0" i="0" lang="en-US" sz="6328" u="none" cap="none" strike="noStrike">
                  <a:solidFill>
                    <a:srgbClr val="FFFFFF"/>
                  </a:solidFill>
                  <a:latin typeface="Arial"/>
                  <a:ea typeface="Arial"/>
                  <a:cs typeface="Arial"/>
                  <a:sym typeface="Arial"/>
                </a:rPr>
                <a:t>EXCLUSIVE</a:t>
              </a:r>
              <a:endParaRPr b="0" i="0" sz="8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9"/>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248" name="Google Shape;248;p9"/>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249" name="Google Shape;249;p9"/>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250" name="Google Shape;250;p9"/>
          <p:cNvGrpSpPr/>
          <p:nvPr/>
        </p:nvGrpSpPr>
        <p:grpSpPr>
          <a:xfrm>
            <a:off x="5547997" y="9522797"/>
            <a:ext cx="104772" cy="430262"/>
            <a:chOff x="0" y="-85725"/>
            <a:chExt cx="27594" cy="113319"/>
          </a:xfrm>
        </p:grpSpPr>
        <p:sp>
          <p:nvSpPr>
            <p:cNvPr id="251" name="Google Shape;251;p9"/>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252" name="Google Shape;252;p9"/>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53" name="Google Shape;253;p9"/>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254" name="Google Shape;254;p9"/>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255" name="Google Shape;255;p9"/>
          <p:cNvGrpSpPr/>
          <p:nvPr/>
        </p:nvGrpSpPr>
        <p:grpSpPr>
          <a:xfrm>
            <a:off x="10595540" y="9522797"/>
            <a:ext cx="104772" cy="430262"/>
            <a:chOff x="0" y="-85725"/>
            <a:chExt cx="27594" cy="113319"/>
          </a:xfrm>
        </p:grpSpPr>
        <p:sp>
          <p:nvSpPr>
            <p:cNvPr id="256" name="Google Shape;256;p9"/>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257" name="Google Shape;257;p9"/>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8" name="Google Shape;258;p9"/>
          <p:cNvGrpSpPr/>
          <p:nvPr/>
        </p:nvGrpSpPr>
        <p:grpSpPr>
          <a:xfrm>
            <a:off x="15869517" y="9539307"/>
            <a:ext cx="104772" cy="430262"/>
            <a:chOff x="0" y="-85725"/>
            <a:chExt cx="27594" cy="113319"/>
          </a:xfrm>
        </p:grpSpPr>
        <p:sp>
          <p:nvSpPr>
            <p:cNvPr id="259" name="Google Shape;259;p9"/>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260" name="Google Shape;260;p9"/>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1" name="Google Shape;261;p9"/>
          <p:cNvSpPr/>
          <p:nvPr/>
        </p:nvSpPr>
        <p:spPr>
          <a:xfrm>
            <a:off x="214437" y="204091"/>
            <a:ext cx="2296286" cy="1240800"/>
          </a:xfrm>
          <a:custGeom>
            <a:rect b="b" l="l" r="r" t="t"/>
            <a:pathLst>
              <a:path extrusionOk="0" h="1240800" w="2296286">
                <a:moveTo>
                  <a:pt x="0" y="0"/>
                </a:moveTo>
                <a:lnTo>
                  <a:pt x="2296286" y="0"/>
                </a:lnTo>
                <a:lnTo>
                  <a:pt x="2296286" y="1240800"/>
                </a:lnTo>
                <a:lnTo>
                  <a:pt x="0" y="1240800"/>
                </a:lnTo>
                <a:lnTo>
                  <a:pt x="0" y="0"/>
                </a:lnTo>
                <a:close/>
              </a:path>
            </a:pathLst>
          </a:custGeom>
          <a:blipFill rotWithShape="1">
            <a:blip r:embed="rId6">
              <a:alphaModFix/>
            </a:blip>
            <a:stretch>
              <a:fillRect b="0" l="0" r="0" t="0"/>
            </a:stretch>
          </a:blipFill>
          <a:ln>
            <a:noFill/>
          </a:ln>
        </p:spPr>
      </p:sp>
      <p:sp>
        <p:nvSpPr>
          <p:cNvPr id="262" name="Google Shape;262;p9"/>
          <p:cNvSpPr/>
          <p:nvPr/>
        </p:nvSpPr>
        <p:spPr>
          <a:xfrm>
            <a:off x="2572461" y="3534634"/>
            <a:ext cx="13143077" cy="3217733"/>
          </a:xfrm>
          <a:custGeom>
            <a:rect b="b" l="l" r="r" t="t"/>
            <a:pathLst>
              <a:path extrusionOk="0" h="3217733" w="13143077">
                <a:moveTo>
                  <a:pt x="0" y="0"/>
                </a:moveTo>
                <a:lnTo>
                  <a:pt x="13143078" y="0"/>
                </a:lnTo>
                <a:lnTo>
                  <a:pt x="13143078" y="3217732"/>
                </a:lnTo>
                <a:lnTo>
                  <a:pt x="0" y="3217732"/>
                </a:lnTo>
                <a:lnTo>
                  <a:pt x="0" y="0"/>
                </a:lnTo>
                <a:close/>
              </a:path>
            </a:pathLst>
          </a:custGeom>
          <a:blipFill rotWithShape="1">
            <a:blip r:embed="rId7">
              <a:alphaModFix/>
            </a:blip>
            <a:stretch>
              <a:fillRect b="0" l="0" r="0" t="0"/>
            </a:stretch>
          </a:blipFill>
          <a:ln>
            <a:noFill/>
          </a:ln>
        </p:spPr>
      </p:sp>
      <p:sp>
        <p:nvSpPr>
          <p:cNvPr id="263" name="Google Shape;263;p9"/>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264" name="Google Shape;264;p9"/>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0"/>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274" name="Google Shape;274;p10"/>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275" name="Google Shape;275;p10"/>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276" name="Google Shape;276;p10"/>
          <p:cNvGrpSpPr/>
          <p:nvPr/>
        </p:nvGrpSpPr>
        <p:grpSpPr>
          <a:xfrm>
            <a:off x="5547997" y="9522797"/>
            <a:ext cx="104772" cy="430262"/>
            <a:chOff x="0" y="-85725"/>
            <a:chExt cx="27594" cy="113319"/>
          </a:xfrm>
        </p:grpSpPr>
        <p:sp>
          <p:nvSpPr>
            <p:cNvPr id="277" name="Google Shape;277;p10"/>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278" name="Google Shape;278;p10"/>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9" name="Google Shape;279;p10"/>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280" name="Google Shape;280;p10"/>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281" name="Google Shape;281;p10"/>
          <p:cNvGrpSpPr/>
          <p:nvPr/>
        </p:nvGrpSpPr>
        <p:grpSpPr>
          <a:xfrm>
            <a:off x="10595540" y="9522797"/>
            <a:ext cx="104772" cy="430262"/>
            <a:chOff x="0" y="-85725"/>
            <a:chExt cx="27594" cy="113319"/>
          </a:xfrm>
        </p:grpSpPr>
        <p:sp>
          <p:nvSpPr>
            <p:cNvPr id="282" name="Google Shape;282;p10"/>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283" name="Google Shape;283;p10"/>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10"/>
          <p:cNvGrpSpPr/>
          <p:nvPr/>
        </p:nvGrpSpPr>
        <p:grpSpPr>
          <a:xfrm>
            <a:off x="15869517" y="9539307"/>
            <a:ext cx="104772" cy="430262"/>
            <a:chOff x="0" y="-85725"/>
            <a:chExt cx="27594" cy="113319"/>
          </a:xfrm>
        </p:grpSpPr>
        <p:sp>
          <p:nvSpPr>
            <p:cNvPr id="285" name="Google Shape;285;p10"/>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286" name="Google Shape;286;p10"/>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87" name="Google Shape;287;p10"/>
          <p:cNvSpPr/>
          <p:nvPr/>
        </p:nvSpPr>
        <p:spPr>
          <a:xfrm>
            <a:off x="214437" y="204091"/>
            <a:ext cx="2296286" cy="1240800"/>
          </a:xfrm>
          <a:custGeom>
            <a:rect b="b" l="l" r="r" t="t"/>
            <a:pathLst>
              <a:path extrusionOk="0" h="1240800" w="2296286">
                <a:moveTo>
                  <a:pt x="0" y="0"/>
                </a:moveTo>
                <a:lnTo>
                  <a:pt x="2296286" y="0"/>
                </a:lnTo>
                <a:lnTo>
                  <a:pt x="2296286" y="1240800"/>
                </a:lnTo>
                <a:lnTo>
                  <a:pt x="0" y="1240800"/>
                </a:lnTo>
                <a:lnTo>
                  <a:pt x="0" y="0"/>
                </a:lnTo>
                <a:close/>
              </a:path>
            </a:pathLst>
          </a:custGeom>
          <a:blipFill rotWithShape="1">
            <a:blip r:embed="rId6">
              <a:alphaModFix/>
            </a:blip>
            <a:stretch>
              <a:fillRect b="0" l="0" r="0" t="0"/>
            </a:stretch>
          </a:blipFill>
          <a:ln>
            <a:noFill/>
          </a:ln>
        </p:spPr>
      </p:sp>
      <p:sp>
        <p:nvSpPr>
          <p:cNvPr id="288" name="Google Shape;288;p10"/>
          <p:cNvSpPr/>
          <p:nvPr/>
        </p:nvSpPr>
        <p:spPr>
          <a:xfrm>
            <a:off x="1362580" y="2002454"/>
            <a:ext cx="10747682" cy="7048529"/>
          </a:xfrm>
          <a:custGeom>
            <a:rect b="b" l="l" r="r" t="t"/>
            <a:pathLst>
              <a:path extrusionOk="0" h="7048529" w="10747682">
                <a:moveTo>
                  <a:pt x="0" y="0"/>
                </a:moveTo>
                <a:lnTo>
                  <a:pt x="10747682" y="0"/>
                </a:lnTo>
                <a:lnTo>
                  <a:pt x="10747682" y="7048529"/>
                </a:lnTo>
                <a:lnTo>
                  <a:pt x="0" y="7048529"/>
                </a:lnTo>
                <a:lnTo>
                  <a:pt x="0" y="0"/>
                </a:lnTo>
                <a:close/>
              </a:path>
            </a:pathLst>
          </a:custGeom>
          <a:blipFill rotWithShape="1">
            <a:blip r:embed="rId7">
              <a:alphaModFix/>
            </a:blip>
            <a:stretch>
              <a:fillRect b="0" l="0" r="0" t="0"/>
            </a:stretch>
          </a:blipFill>
          <a:ln>
            <a:noFill/>
          </a:ln>
        </p:spPr>
      </p:sp>
      <p:sp>
        <p:nvSpPr>
          <p:cNvPr id="289" name="Google Shape;289;p10"/>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290" name="Google Shape;290;p10"/>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291" name="Google Shape;291;p10"/>
          <p:cNvSpPr txBox="1"/>
          <p:nvPr/>
        </p:nvSpPr>
        <p:spPr>
          <a:xfrm>
            <a:off x="12452716" y="2709858"/>
            <a:ext cx="5835284" cy="5452745"/>
          </a:xfrm>
          <a:prstGeom prst="rect">
            <a:avLst/>
          </a:prstGeom>
          <a:noFill/>
          <a:ln>
            <a:noFill/>
          </a:ln>
        </p:spPr>
        <p:txBody>
          <a:bodyPr anchorCtr="0" anchor="t" bIns="0" lIns="0" spcFirstLastPara="1" rIns="0" wrap="square" tIns="0">
            <a:spAutoFit/>
          </a:bodyPr>
          <a:lstStyle/>
          <a:p>
            <a:pPr indent="0" lvl="0" marL="0" marR="0" rtl="0" algn="ctr">
              <a:lnSpc>
                <a:spcPct val="139989"/>
              </a:lnSpc>
              <a:spcBef>
                <a:spcPts val="0"/>
              </a:spcBef>
              <a:spcAft>
                <a:spcPts val="0"/>
              </a:spcAft>
              <a:buClr>
                <a:srgbClr val="000000"/>
              </a:buClr>
              <a:buSzPts val="3821"/>
              <a:buFont typeface="Arial"/>
              <a:buNone/>
            </a:pPr>
            <a:r>
              <a:rPr b="0" i="0" lang="en-US" sz="3821" u="none" cap="none" strike="noStrike">
                <a:solidFill>
                  <a:srgbClr val="000000"/>
                </a:solidFill>
                <a:latin typeface="Arial"/>
                <a:ea typeface="Arial"/>
                <a:cs typeface="Arial"/>
                <a:sym typeface="Arial"/>
              </a:rPr>
              <a:t>Full-text limiter box</a:t>
            </a:r>
            <a:endParaRPr b="0" i="0" sz="1400" u="none" cap="none" strike="noStrike">
              <a:solidFill>
                <a:srgbClr val="000000"/>
              </a:solidFill>
              <a:latin typeface="Arial"/>
              <a:ea typeface="Arial"/>
              <a:cs typeface="Arial"/>
              <a:sym typeface="Arial"/>
            </a:endParaRPr>
          </a:p>
          <a:p>
            <a:pPr indent="0" lvl="0" marL="0" marR="0" rtl="0" algn="ctr">
              <a:lnSpc>
                <a:spcPct val="139989"/>
              </a:lnSpc>
              <a:spcBef>
                <a:spcPts val="0"/>
              </a:spcBef>
              <a:spcAft>
                <a:spcPts val="0"/>
              </a:spcAft>
              <a:buClr>
                <a:srgbClr val="000000"/>
              </a:buClr>
              <a:buSzPts val="3821"/>
              <a:buFont typeface="Arial"/>
              <a:buNone/>
            </a:pPr>
            <a:r>
              <a:t/>
            </a:r>
            <a:endParaRPr b="0" i="0" sz="3821" u="none" cap="none" strike="noStrike">
              <a:solidFill>
                <a:srgbClr val="000000"/>
              </a:solidFill>
              <a:latin typeface="Arial"/>
              <a:ea typeface="Arial"/>
              <a:cs typeface="Arial"/>
              <a:sym typeface="Arial"/>
            </a:endParaRPr>
          </a:p>
          <a:p>
            <a:pPr indent="0" lvl="0" marL="0" marR="0" rtl="0" algn="ctr">
              <a:lnSpc>
                <a:spcPct val="139989"/>
              </a:lnSpc>
              <a:spcBef>
                <a:spcPts val="0"/>
              </a:spcBef>
              <a:spcAft>
                <a:spcPts val="0"/>
              </a:spcAft>
              <a:buClr>
                <a:srgbClr val="000000"/>
              </a:buClr>
              <a:buSzPts val="3821"/>
              <a:buFont typeface="Arial"/>
              <a:buNone/>
            </a:pPr>
            <a:r>
              <a:rPr b="0" i="0" lang="en-US" sz="3821" u="none" cap="none" strike="noStrike">
                <a:solidFill>
                  <a:srgbClr val="000000"/>
                </a:solidFill>
                <a:latin typeface="Arial"/>
                <a:ea typeface="Arial"/>
                <a:cs typeface="Arial"/>
                <a:sym typeface="Arial"/>
              </a:rPr>
              <a:t>Improved instrument search and access point</a:t>
            </a:r>
            <a:endParaRPr b="0" i="0" sz="1400" u="none" cap="none" strike="noStrike">
              <a:solidFill>
                <a:srgbClr val="000000"/>
              </a:solidFill>
              <a:latin typeface="Arial"/>
              <a:ea typeface="Arial"/>
              <a:cs typeface="Arial"/>
              <a:sym typeface="Arial"/>
            </a:endParaRPr>
          </a:p>
          <a:p>
            <a:pPr indent="0" lvl="0" marL="0" marR="0" rtl="0" algn="ctr">
              <a:lnSpc>
                <a:spcPct val="139989"/>
              </a:lnSpc>
              <a:spcBef>
                <a:spcPts val="0"/>
              </a:spcBef>
              <a:spcAft>
                <a:spcPts val="0"/>
              </a:spcAft>
              <a:buClr>
                <a:srgbClr val="000000"/>
              </a:buClr>
              <a:buSzPts val="3821"/>
              <a:buFont typeface="Arial"/>
              <a:buNone/>
            </a:pPr>
            <a:r>
              <a:t/>
            </a:r>
            <a:endParaRPr b="0" i="0" sz="3821" u="none" cap="none" strike="noStrike">
              <a:solidFill>
                <a:srgbClr val="000000"/>
              </a:solidFill>
              <a:latin typeface="Arial"/>
              <a:ea typeface="Arial"/>
              <a:cs typeface="Arial"/>
              <a:sym typeface="Arial"/>
            </a:endParaRPr>
          </a:p>
          <a:p>
            <a:pPr indent="0" lvl="0" marL="0" marR="0" rtl="0" algn="ctr">
              <a:lnSpc>
                <a:spcPct val="139989"/>
              </a:lnSpc>
              <a:spcBef>
                <a:spcPts val="0"/>
              </a:spcBef>
              <a:spcAft>
                <a:spcPts val="0"/>
              </a:spcAft>
              <a:buClr>
                <a:srgbClr val="000000"/>
              </a:buClr>
              <a:buSzPts val="3821"/>
              <a:buFont typeface="Arial"/>
              <a:buNone/>
            </a:pPr>
            <a:r>
              <a:rPr b="0" i="0" lang="en-US" sz="3821" u="none" cap="none" strike="noStrike">
                <a:solidFill>
                  <a:srgbClr val="000000"/>
                </a:solidFill>
                <a:latin typeface="Arial"/>
                <a:ea typeface="Arial"/>
                <a:cs typeface="Arial"/>
                <a:sym typeface="Arial"/>
              </a:rPr>
              <a:t>Updated practical editions field</a:t>
            </a:r>
            <a:endParaRPr b="0" i="0" sz="1400" u="none" cap="none" strike="noStrike">
              <a:solidFill>
                <a:srgbClr val="000000"/>
              </a:solidFill>
              <a:latin typeface="Arial"/>
              <a:ea typeface="Arial"/>
              <a:cs typeface="Arial"/>
              <a:sym typeface="Arial"/>
            </a:endParaRPr>
          </a:p>
          <a:p>
            <a:pPr indent="0" lvl="0" marL="0" marR="0" rtl="0" algn="ctr">
              <a:lnSpc>
                <a:spcPct val="139989"/>
              </a:lnSpc>
              <a:spcBef>
                <a:spcPts val="0"/>
              </a:spcBef>
              <a:spcAft>
                <a:spcPts val="0"/>
              </a:spcAft>
              <a:buClr>
                <a:srgbClr val="000000"/>
              </a:buClr>
              <a:buSzPts val="3821"/>
              <a:buFont typeface="Arial"/>
              <a:buNone/>
            </a:pPr>
            <a:r>
              <a:t/>
            </a:r>
            <a:endParaRPr b="0" i="0" sz="3821" u="none" cap="none" strike="noStrike">
              <a:solidFill>
                <a:srgbClr val="000000"/>
              </a:solidFill>
              <a:latin typeface="Arial"/>
              <a:ea typeface="Arial"/>
              <a:cs typeface="Arial"/>
              <a:sym typeface="Arial"/>
            </a:endParaRPr>
          </a:p>
        </p:txBody>
      </p:sp>
      <p:grpSp>
        <p:nvGrpSpPr>
          <p:cNvPr id="292" name="Google Shape;292;p10"/>
          <p:cNvGrpSpPr/>
          <p:nvPr/>
        </p:nvGrpSpPr>
        <p:grpSpPr>
          <a:xfrm>
            <a:off x="12718493" y="-2520796"/>
            <a:ext cx="6491647" cy="4250564"/>
            <a:chOff x="0" y="-104775"/>
            <a:chExt cx="1091025" cy="714375"/>
          </a:xfrm>
        </p:grpSpPr>
        <p:sp>
          <p:nvSpPr>
            <p:cNvPr id="293" name="Google Shape;293;p10"/>
            <p:cNvSpPr/>
            <p:nvPr/>
          </p:nvSpPr>
          <p:spPr>
            <a:xfrm>
              <a:off x="0" y="0"/>
              <a:ext cx="1091025" cy="609600"/>
            </a:xfrm>
            <a:custGeom>
              <a:rect b="b" l="l" r="r" t="t"/>
              <a:pathLst>
                <a:path extrusionOk="0" h="609600" w="1091025">
                  <a:moveTo>
                    <a:pt x="203200" y="0"/>
                  </a:moveTo>
                  <a:lnTo>
                    <a:pt x="1091025" y="0"/>
                  </a:lnTo>
                  <a:lnTo>
                    <a:pt x="887825" y="609600"/>
                  </a:lnTo>
                  <a:lnTo>
                    <a:pt x="0" y="609600"/>
                  </a:lnTo>
                  <a:lnTo>
                    <a:pt x="203200" y="0"/>
                  </a:lnTo>
                  <a:close/>
                </a:path>
              </a:pathLst>
            </a:custGeom>
            <a:solidFill>
              <a:srgbClr val="519535"/>
            </a:solidFill>
            <a:ln>
              <a:noFill/>
            </a:ln>
          </p:spPr>
        </p:sp>
        <p:sp>
          <p:nvSpPr>
            <p:cNvPr id="294" name="Google Shape;294;p10"/>
            <p:cNvSpPr txBox="1"/>
            <p:nvPr/>
          </p:nvSpPr>
          <p:spPr>
            <a:xfrm>
              <a:off x="101600" y="-104775"/>
              <a:ext cx="887825" cy="714375"/>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5" name="Google Shape;295;p10"/>
          <p:cNvGrpSpPr/>
          <p:nvPr/>
        </p:nvGrpSpPr>
        <p:grpSpPr>
          <a:xfrm>
            <a:off x="12864184" y="1301510"/>
            <a:ext cx="5029421" cy="993181"/>
            <a:chOff x="0" y="-104775"/>
            <a:chExt cx="1324621" cy="261579"/>
          </a:xfrm>
        </p:grpSpPr>
        <p:sp>
          <p:nvSpPr>
            <p:cNvPr id="296" name="Google Shape;296;p10"/>
            <p:cNvSpPr/>
            <p:nvPr/>
          </p:nvSpPr>
          <p:spPr>
            <a:xfrm>
              <a:off x="0" y="0"/>
              <a:ext cx="1324621" cy="156804"/>
            </a:xfrm>
            <a:custGeom>
              <a:rect b="b" l="l" r="r" t="t"/>
              <a:pathLst>
                <a:path extrusionOk="0" h="156804" w="1324621">
                  <a:moveTo>
                    <a:pt x="0" y="0"/>
                  </a:moveTo>
                  <a:lnTo>
                    <a:pt x="1324621" y="0"/>
                  </a:lnTo>
                  <a:lnTo>
                    <a:pt x="1324621" y="156804"/>
                  </a:lnTo>
                  <a:lnTo>
                    <a:pt x="0" y="156804"/>
                  </a:lnTo>
                  <a:close/>
                </a:path>
              </a:pathLst>
            </a:custGeom>
            <a:solidFill>
              <a:srgbClr val="519535"/>
            </a:solidFill>
            <a:ln>
              <a:noFill/>
            </a:ln>
          </p:spPr>
        </p:sp>
        <p:sp>
          <p:nvSpPr>
            <p:cNvPr id="297" name="Google Shape;297;p10"/>
            <p:cNvSpPr txBox="1"/>
            <p:nvPr/>
          </p:nvSpPr>
          <p:spPr>
            <a:xfrm>
              <a:off x="0" y="-104775"/>
              <a:ext cx="1324621" cy="26157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8" name="Google Shape;298;p10"/>
          <p:cNvSpPr txBox="1"/>
          <p:nvPr/>
        </p:nvSpPr>
        <p:spPr>
          <a:xfrm>
            <a:off x="12499910" y="1438342"/>
            <a:ext cx="5718035" cy="1316679"/>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Clr>
                <a:srgbClr val="000000"/>
              </a:buClr>
              <a:buSzPts val="6637"/>
              <a:buFont typeface="Arial"/>
              <a:buNone/>
            </a:pPr>
            <a:r>
              <a:rPr b="0" i="0" lang="en-US" sz="6637" u="none" cap="none" strike="noStrike">
                <a:solidFill>
                  <a:srgbClr val="FFFFFF"/>
                </a:solidFill>
                <a:latin typeface="Arial"/>
                <a:ea typeface="Arial"/>
                <a:cs typeface="Arial"/>
                <a:sym typeface="Arial"/>
              </a:rPr>
              <a:t>WHAT’S NEW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1"/>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308" name="Google Shape;308;p11"/>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309" name="Google Shape;309;p11"/>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310" name="Google Shape;310;p11"/>
          <p:cNvGrpSpPr/>
          <p:nvPr/>
        </p:nvGrpSpPr>
        <p:grpSpPr>
          <a:xfrm>
            <a:off x="5547997" y="9522797"/>
            <a:ext cx="104772" cy="430262"/>
            <a:chOff x="0" y="-85725"/>
            <a:chExt cx="27594" cy="113319"/>
          </a:xfrm>
        </p:grpSpPr>
        <p:sp>
          <p:nvSpPr>
            <p:cNvPr id="311" name="Google Shape;311;p11"/>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312" name="Google Shape;312;p11"/>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3" name="Google Shape;313;p11"/>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314" name="Google Shape;314;p11"/>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315" name="Google Shape;315;p11"/>
          <p:cNvGrpSpPr/>
          <p:nvPr/>
        </p:nvGrpSpPr>
        <p:grpSpPr>
          <a:xfrm>
            <a:off x="10595540" y="9522797"/>
            <a:ext cx="104772" cy="430262"/>
            <a:chOff x="0" y="-85725"/>
            <a:chExt cx="27594" cy="113319"/>
          </a:xfrm>
        </p:grpSpPr>
        <p:sp>
          <p:nvSpPr>
            <p:cNvPr id="316" name="Google Shape;316;p11"/>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317" name="Google Shape;317;p11"/>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8" name="Google Shape;318;p11"/>
          <p:cNvGrpSpPr/>
          <p:nvPr/>
        </p:nvGrpSpPr>
        <p:grpSpPr>
          <a:xfrm>
            <a:off x="15869517" y="9539307"/>
            <a:ext cx="104772" cy="430262"/>
            <a:chOff x="0" y="-85725"/>
            <a:chExt cx="27594" cy="113319"/>
          </a:xfrm>
        </p:grpSpPr>
        <p:sp>
          <p:nvSpPr>
            <p:cNvPr id="319" name="Google Shape;319;p11"/>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320" name="Google Shape;320;p11"/>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11"/>
          <p:cNvSpPr/>
          <p:nvPr/>
        </p:nvSpPr>
        <p:spPr>
          <a:xfrm>
            <a:off x="214437" y="204091"/>
            <a:ext cx="2296286" cy="1240800"/>
          </a:xfrm>
          <a:custGeom>
            <a:rect b="b" l="l" r="r" t="t"/>
            <a:pathLst>
              <a:path extrusionOk="0" h="1240800" w="2296286">
                <a:moveTo>
                  <a:pt x="0" y="0"/>
                </a:moveTo>
                <a:lnTo>
                  <a:pt x="2296286" y="0"/>
                </a:lnTo>
                <a:lnTo>
                  <a:pt x="2296286" y="1240800"/>
                </a:lnTo>
                <a:lnTo>
                  <a:pt x="0" y="1240800"/>
                </a:lnTo>
                <a:lnTo>
                  <a:pt x="0" y="0"/>
                </a:lnTo>
                <a:close/>
              </a:path>
            </a:pathLst>
          </a:custGeom>
          <a:blipFill rotWithShape="1">
            <a:blip r:embed="rId6">
              <a:alphaModFix/>
            </a:blip>
            <a:stretch>
              <a:fillRect b="0" l="0" r="0" t="0"/>
            </a:stretch>
          </a:blipFill>
          <a:ln>
            <a:noFill/>
          </a:ln>
        </p:spPr>
      </p:sp>
      <p:sp>
        <p:nvSpPr>
          <p:cNvPr id="322" name="Google Shape;322;p11"/>
          <p:cNvSpPr/>
          <p:nvPr/>
        </p:nvSpPr>
        <p:spPr>
          <a:xfrm>
            <a:off x="10070478" y="2214109"/>
            <a:ext cx="6539905" cy="6594919"/>
          </a:xfrm>
          <a:custGeom>
            <a:rect b="b" l="l" r="r" t="t"/>
            <a:pathLst>
              <a:path extrusionOk="0" h="6594919" w="6539905">
                <a:moveTo>
                  <a:pt x="0" y="0"/>
                </a:moveTo>
                <a:lnTo>
                  <a:pt x="6539904" y="0"/>
                </a:lnTo>
                <a:lnTo>
                  <a:pt x="6539904" y="6594920"/>
                </a:lnTo>
                <a:lnTo>
                  <a:pt x="0" y="6594920"/>
                </a:lnTo>
                <a:lnTo>
                  <a:pt x="0" y="0"/>
                </a:lnTo>
                <a:close/>
              </a:path>
            </a:pathLst>
          </a:custGeom>
          <a:blipFill rotWithShape="1">
            <a:blip r:embed="rId7">
              <a:alphaModFix/>
            </a:blip>
            <a:stretch>
              <a:fillRect b="0" l="0" r="0" t="0"/>
            </a:stretch>
          </a:blipFill>
          <a:ln>
            <a:noFill/>
          </a:ln>
        </p:spPr>
      </p:sp>
      <p:sp>
        <p:nvSpPr>
          <p:cNvPr id="323" name="Google Shape;323;p11"/>
          <p:cNvSpPr/>
          <p:nvPr/>
        </p:nvSpPr>
        <p:spPr>
          <a:xfrm>
            <a:off x="2057303" y="2214109"/>
            <a:ext cx="6833804" cy="6594919"/>
          </a:xfrm>
          <a:custGeom>
            <a:rect b="b" l="l" r="r" t="t"/>
            <a:pathLst>
              <a:path extrusionOk="0" h="6594919" w="6833804">
                <a:moveTo>
                  <a:pt x="0" y="0"/>
                </a:moveTo>
                <a:lnTo>
                  <a:pt x="6833804" y="0"/>
                </a:lnTo>
                <a:lnTo>
                  <a:pt x="6833804" y="6594920"/>
                </a:lnTo>
                <a:lnTo>
                  <a:pt x="0" y="6594920"/>
                </a:lnTo>
                <a:lnTo>
                  <a:pt x="0" y="0"/>
                </a:lnTo>
                <a:close/>
              </a:path>
            </a:pathLst>
          </a:custGeom>
          <a:blipFill rotWithShape="1">
            <a:blip r:embed="rId8">
              <a:alphaModFix/>
            </a:blip>
            <a:stretch>
              <a:fillRect b="0" l="0" r="0" t="0"/>
            </a:stretch>
          </a:blipFill>
          <a:ln>
            <a:noFill/>
          </a:ln>
        </p:spPr>
      </p:sp>
      <p:sp>
        <p:nvSpPr>
          <p:cNvPr id="324" name="Google Shape;324;p11"/>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325" name="Google Shape;325;p11"/>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
        <p:nvSpPr>
          <p:cNvPr id="326" name="Google Shape;326;p11"/>
          <p:cNvSpPr txBox="1"/>
          <p:nvPr/>
        </p:nvSpPr>
        <p:spPr>
          <a:xfrm>
            <a:off x="2057303" y="933450"/>
            <a:ext cx="16031738" cy="1022650"/>
          </a:xfrm>
          <a:prstGeom prst="rect">
            <a:avLst/>
          </a:prstGeom>
          <a:noFill/>
          <a:ln>
            <a:noFill/>
          </a:ln>
        </p:spPr>
        <p:txBody>
          <a:bodyPr anchorCtr="0" anchor="t" bIns="0" lIns="0" spcFirstLastPara="1" rIns="0" wrap="square" tIns="0">
            <a:spAutoFit/>
          </a:bodyPr>
          <a:lstStyle/>
          <a:p>
            <a:pPr indent="0" lvl="0" marL="0" marR="0" rtl="0" algn="ctr">
              <a:lnSpc>
                <a:spcPct val="105995"/>
              </a:lnSpc>
              <a:spcBef>
                <a:spcPts val="0"/>
              </a:spcBef>
              <a:spcAft>
                <a:spcPts val="0"/>
              </a:spcAft>
              <a:buClr>
                <a:srgbClr val="000000"/>
              </a:buClr>
              <a:buSzPts val="6088"/>
              <a:buFont typeface="Arial"/>
              <a:buNone/>
            </a:pPr>
            <a:r>
              <a:rPr b="0" i="0" lang="en-US" sz="6088" u="none" cap="none" strike="noStrike">
                <a:solidFill>
                  <a:srgbClr val="519535"/>
                </a:solidFill>
                <a:latin typeface="Arial"/>
                <a:ea typeface="Arial"/>
                <a:cs typeface="Arial"/>
                <a:sym typeface="Arial"/>
              </a:rPr>
              <a:t>Links to Open-Access Full-Text Scores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4"/>
          <p:cNvSpPr/>
          <p:nvPr/>
        </p:nvSpPr>
        <p:spPr>
          <a:xfrm rot="-5400000">
            <a:off x="3051810" y="-4949190"/>
            <a:ext cx="12184380" cy="18288000"/>
          </a:xfrm>
          <a:custGeom>
            <a:rect b="b" l="l" r="r" t="t"/>
            <a:pathLst>
              <a:path extrusionOk="0" h="18288000" w="12184380">
                <a:moveTo>
                  <a:pt x="0" y="0"/>
                </a:moveTo>
                <a:lnTo>
                  <a:pt x="12184380" y="0"/>
                </a:lnTo>
                <a:lnTo>
                  <a:pt x="12184380" y="18288000"/>
                </a:lnTo>
                <a:lnTo>
                  <a:pt x="0" y="18288000"/>
                </a:lnTo>
                <a:lnTo>
                  <a:pt x="0" y="0"/>
                </a:lnTo>
                <a:close/>
              </a:path>
            </a:pathLst>
          </a:custGeom>
          <a:blipFill rotWithShape="1">
            <a:blip r:embed="rId3">
              <a:alphaModFix amt="31999"/>
            </a:blip>
            <a:stretch>
              <a:fillRect b="0" l="0" r="0" t="0"/>
            </a:stretch>
          </a:blipFill>
          <a:ln>
            <a:noFill/>
          </a:ln>
        </p:spPr>
      </p:sp>
      <p:sp>
        <p:nvSpPr>
          <p:cNvPr id="336" name="Google Shape;336;p14"/>
          <p:cNvSpPr/>
          <p:nvPr/>
        </p:nvSpPr>
        <p:spPr>
          <a:xfrm>
            <a:off x="-3837024" y="1028700"/>
            <a:ext cx="4578858" cy="10091147"/>
          </a:xfrm>
          <a:custGeom>
            <a:rect b="b" l="l" r="r" t="t"/>
            <a:pathLst>
              <a:path extrusionOk="0" h="10091147" w="4578858">
                <a:moveTo>
                  <a:pt x="0" y="0"/>
                </a:moveTo>
                <a:lnTo>
                  <a:pt x="4578857" y="0"/>
                </a:lnTo>
                <a:lnTo>
                  <a:pt x="4578857" y="10091147"/>
                </a:lnTo>
                <a:lnTo>
                  <a:pt x="0" y="10091147"/>
                </a:lnTo>
                <a:lnTo>
                  <a:pt x="0" y="0"/>
                </a:lnTo>
                <a:close/>
              </a:path>
            </a:pathLst>
          </a:custGeom>
          <a:blipFill rotWithShape="1">
            <a:blip r:embed="rId4">
              <a:alphaModFix/>
            </a:blip>
            <a:stretch>
              <a:fillRect b="0" l="0" r="0" t="0"/>
            </a:stretch>
          </a:blipFill>
          <a:ln>
            <a:noFill/>
          </a:ln>
        </p:spPr>
      </p:sp>
      <p:sp>
        <p:nvSpPr>
          <p:cNvPr id="337" name="Google Shape;337;p14"/>
          <p:cNvSpPr/>
          <p:nvPr/>
        </p:nvSpPr>
        <p:spPr>
          <a:xfrm>
            <a:off x="0" y="8572500"/>
            <a:ext cx="18288000" cy="1714500"/>
          </a:xfrm>
          <a:custGeom>
            <a:rect b="b" l="l" r="r" t="t"/>
            <a:pathLst>
              <a:path extrusionOk="0" h="1714500" w="18288000">
                <a:moveTo>
                  <a:pt x="0" y="0"/>
                </a:moveTo>
                <a:lnTo>
                  <a:pt x="18288000" y="0"/>
                </a:lnTo>
                <a:lnTo>
                  <a:pt x="18288000" y="1714500"/>
                </a:lnTo>
                <a:lnTo>
                  <a:pt x="0" y="1714500"/>
                </a:lnTo>
                <a:lnTo>
                  <a:pt x="0" y="0"/>
                </a:lnTo>
                <a:close/>
              </a:path>
            </a:pathLst>
          </a:custGeom>
          <a:blipFill rotWithShape="1">
            <a:blip r:embed="rId5">
              <a:alphaModFix/>
            </a:blip>
            <a:stretch>
              <a:fillRect b="0" l="0" r="0" t="0"/>
            </a:stretch>
          </a:blipFill>
          <a:ln>
            <a:noFill/>
          </a:ln>
        </p:spPr>
      </p:sp>
      <p:grpSp>
        <p:nvGrpSpPr>
          <p:cNvPr id="338" name="Google Shape;338;p14"/>
          <p:cNvGrpSpPr/>
          <p:nvPr/>
        </p:nvGrpSpPr>
        <p:grpSpPr>
          <a:xfrm>
            <a:off x="5547997" y="9522797"/>
            <a:ext cx="104772" cy="430262"/>
            <a:chOff x="0" y="-85725"/>
            <a:chExt cx="27594" cy="113319"/>
          </a:xfrm>
        </p:grpSpPr>
        <p:sp>
          <p:nvSpPr>
            <p:cNvPr id="339" name="Google Shape;339;p14"/>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340" name="Google Shape;340;p14"/>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1" name="Google Shape;341;p14"/>
          <p:cNvSpPr txBox="1"/>
          <p:nvPr/>
        </p:nvSpPr>
        <p:spPr>
          <a:xfrm>
            <a:off x="5385148" y="9678106"/>
            <a:ext cx="5523925"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 Repertory of Music Literature</a:t>
            </a:r>
            <a:endParaRPr b="0" i="0" sz="1400" u="none" cap="none" strike="noStrike">
              <a:solidFill>
                <a:srgbClr val="000000"/>
              </a:solidFill>
              <a:latin typeface="Arial"/>
              <a:ea typeface="Arial"/>
              <a:cs typeface="Arial"/>
              <a:sym typeface="Arial"/>
            </a:endParaRPr>
          </a:p>
        </p:txBody>
      </p:sp>
      <p:sp>
        <p:nvSpPr>
          <p:cNvPr id="342" name="Google Shape;342;p14"/>
          <p:cNvSpPr txBox="1"/>
          <p:nvPr/>
        </p:nvSpPr>
        <p:spPr>
          <a:xfrm>
            <a:off x="10453892" y="9678106"/>
            <a:ext cx="5468010"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Internationales Repertorium der Musikitetur</a:t>
            </a:r>
            <a:endParaRPr b="0" i="0" sz="1400" u="none" cap="none" strike="noStrike">
              <a:solidFill>
                <a:srgbClr val="000000"/>
              </a:solidFill>
              <a:latin typeface="Arial"/>
              <a:ea typeface="Arial"/>
              <a:cs typeface="Arial"/>
              <a:sym typeface="Arial"/>
            </a:endParaRPr>
          </a:p>
        </p:txBody>
      </p:sp>
      <p:grpSp>
        <p:nvGrpSpPr>
          <p:cNvPr id="343" name="Google Shape;343;p14"/>
          <p:cNvGrpSpPr/>
          <p:nvPr/>
        </p:nvGrpSpPr>
        <p:grpSpPr>
          <a:xfrm>
            <a:off x="10595540" y="9522797"/>
            <a:ext cx="104772" cy="430262"/>
            <a:chOff x="0" y="-85725"/>
            <a:chExt cx="27594" cy="113319"/>
          </a:xfrm>
        </p:grpSpPr>
        <p:sp>
          <p:nvSpPr>
            <p:cNvPr id="344" name="Google Shape;344;p14"/>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345" name="Google Shape;345;p14"/>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14"/>
          <p:cNvGrpSpPr/>
          <p:nvPr/>
        </p:nvGrpSpPr>
        <p:grpSpPr>
          <a:xfrm>
            <a:off x="15869517" y="9539307"/>
            <a:ext cx="104772" cy="430262"/>
            <a:chOff x="0" y="-85725"/>
            <a:chExt cx="27594" cy="113319"/>
          </a:xfrm>
        </p:grpSpPr>
        <p:sp>
          <p:nvSpPr>
            <p:cNvPr id="347" name="Google Shape;347;p14"/>
            <p:cNvSpPr/>
            <p:nvPr/>
          </p:nvSpPr>
          <p:spPr>
            <a:xfrm>
              <a:off x="0" y="0"/>
              <a:ext cx="27594" cy="27594"/>
            </a:xfrm>
            <a:custGeom>
              <a:rect b="b" l="l" r="r" t="t"/>
              <a:pathLst>
                <a:path extrusionOk="0" h="27594" w="27594">
                  <a:moveTo>
                    <a:pt x="0" y="0"/>
                  </a:moveTo>
                  <a:lnTo>
                    <a:pt x="27594" y="0"/>
                  </a:lnTo>
                  <a:lnTo>
                    <a:pt x="27594" y="27594"/>
                  </a:lnTo>
                  <a:lnTo>
                    <a:pt x="0" y="27594"/>
                  </a:lnTo>
                  <a:close/>
                </a:path>
              </a:pathLst>
            </a:custGeom>
            <a:solidFill>
              <a:srgbClr val="FFFFFF"/>
            </a:solidFill>
            <a:ln>
              <a:noFill/>
            </a:ln>
          </p:spPr>
        </p:sp>
        <p:sp>
          <p:nvSpPr>
            <p:cNvPr id="348" name="Google Shape;348;p14"/>
            <p:cNvSpPr txBox="1"/>
            <p:nvPr/>
          </p:nvSpPr>
          <p:spPr>
            <a:xfrm>
              <a:off x="0" y="-85725"/>
              <a:ext cx="27594" cy="11331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14"/>
          <p:cNvSpPr/>
          <p:nvPr/>
        </p:nvSpPr>
        <p:spPr>
          <a:xfrm>
            <a:off x="388642" y="616343"/>
            <a:ext cx="3151147" cy="824714"/>
          </a:xfrm>
          <a:custGeom>
            <a:rect b="b" l="l" r="r" t="t"/>
            <a:pathLst>
              <a:path extrusionOk="0" h="824714" w="3151147">
                <a:moveTo>
                  <a:pt x="0" y="0"/>
                </a:moveTo>
                <a:lnTo>
                  <a:pt x="3151147" y="0"/>
                </a:lnTo>
                <a:lnTo>
                  <a:pt x="3151147" y="824714"/>
                </a:lnTo>
                <a:lnTo>
                  <a:pt x="0" y="824714"/>
                </a:lnTo>
                <a:lnTo>
                  <a:pt x="0" y="0"/>
                </a:lnTo>
                <a:close/>
              </a:path>
            </a:pathLst>
          </a:custGeom>
          <a:blipFill rotWithShape="1">
            <a:blip r:embed="rId6">
              <a:alphaModFix/>
            </a:blip>
            <a:stretch>
              <a:fillRect b="0" l="0" r="0" t="0"/>
            </a:stretch>
          </a:blipFill>
          <a:ln>
            <a:noFill/>
          </a:ln>
        </p:spPr>
      </p:sp>
      <p:sp>
        <p:nvSpPr>
          <p:cNvPr id="350" name="Google Shape;350;p14"/>
          <p:cNvSpPr/>
          <p:nvPr/>
        </p:nvSpPr>
        <p:spPr>
          <a:xfrm>
            <a:off x="2370686" y="3802184"/>
            <a:ext cx="13546628" cy="2682633"/>
          </a:xfrm>
          <a:custGeom>
            <a:rect b="b" l="l" r="r" t="t"/>
            <a:pathLst>
              <a:path extrusionOk="0" h="2682633" w="13546628">
                <a:moveTo>
                  <a:pt x="0" y="0"/>
                </a:moveTo>
                <a:lnTo>
                  <a:pt x="13546628" y="0"/>
                </a:lnTo>
                <a:lnTo>
                  <a:pt x="13546628" y="2682632"/>
                </a:lnTo>
                <a:lnTo>
                  <a:pt x="0" y="2682632"/>
                </a:lnTo>
                <a:lnTo>
                  <a:pt x="0" y="0"/>
                </a:lnTo>
                <a:close/>
              </a:path>
            </a:pathLst>
          </a:custGeom>
          <a:blipFill rotWithShape="1">
            <a:blip r:embed="rId7">
              <a:alphaModFix/>
            </a:blip>
            <a:stretch>
              <a:fillRect b="0" l="0" r="0" t="0"/>
            </a:stretch>
          </a:blipFill>
          <a:ln>
            <a:noFill/>
          </a:ln>
        </p:spPr>
      </p:sp>
      <p:sp>
        <p:nvSpPr>
          <p:cNvPr id="351" name="Google Shape;351;p14"/>
          <p:cNvSpPr txBox="1"/>
          <p:nvPr/>
        </p:nvSpPr>
        <p:spPr>
          <a:xfrm>
            <a:off x="0" y="9678106"/>
            <a:ext cx="5652769" cy="4063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Répertoire International de Littérature Musicale</a:t>
            </a:r>
            <a:endParaRPr b="0" i="0" sz="1400" u="none" cap="none" strike="noStrike">
              <a:solidFill>
                <a:srgbClr val="000000"/>
              </a:solidFill>
              <a:latin typeface="Arial"/>
              <a:ea typeface="Arial"/>
              <a:cs typeface="Arial"/>
              <a:sym typeface="Arial"/>
            </a:endParaRPr>
          </a:p>
        </p:txBody>
      </p:sp>
      <p:sp>
        <p:nvSpPr>
          <p:cNvPr id="352" name="Google Shape;352;p14"/>
          <p:cNvSpPr txBox="1"/>
          <p:nvPr/>
        </p:nvSpPr>
        <p:spPr>
          <a:xfrm>
            <a:off x="16220173" y="9645086"/>
            <a:ext cx="1648783" cy="43941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www.rilm.org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